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6"/>
    <p:sldMasterId id="2147483686" r:id="rId7"/>
  </p:sldMasterIdLst>
  <p:notesMasterIdLst>
    <p:notesMasterId r:id="rId19"/>
  </p:notesMasterIdLst>
  <p:sldIdLst>
    <p:sldId id="674" r:id="rId8"/>
    <p:sldId id="684" r:id="rId9"/>
    <p:sldId id="685" r:id="rId10"/>
    <p:sldId id="686" r:id="rId11"/>
    <p:sldId id="262" r:id="rId12"/>
    <p:sldId id="687" r:id="rId13"/>
    <p:sldId id="664" r:id="rId14"/>
    <p:sldId id="689" r:id="rId15"/>
    <p:sldId id="690" r:id="rId16"/>
    <p:sldId id="688" r:id="rId17"/>
    <p:sldId id="526" r:id="rId18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D7F73D-DB29-3CA5-A41C-4B129890F781}" name="Ruben E Rodriguez" initials="RR" userId="S::ruben.e.rodriguez@amwater.com::7edac32b-daa6-4a9f-9e95-24d673aa48f7" providerId="AD"/>
  <p188:author id="{95D65A81-C221-0A8E-6AA7-C956383B3D13}" name="Evan J Jacobs" initials="EJ" userId="S::evan.jacobs@amwater.com::363fa467-d244-4eb7-85cf-6741ad67709e" providerId="AD"/>
  <p188:author id="{B55B7DC1-D540-237D-AC07-6680584EC5E0}" name="Nichole Baxter" initials="NB" userId="S::nichole.baxter@amwater.com::3cbbcaa3-2fda-495c-b31b-7b3767b6bc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9E"/>
    <a:srgbClr val="2F5597"/>
    <a:srgbClr val="5A6470"/>
    <a:srgbClr val="009CDE"/>
    <a:srgbClr val="0098DB"/>
    <a:srgbClr val="EBB700"/>
    <a:srgbClr val="6DB33F"/>
    <a:srgbClr val="F99D31"/>
    <a:srgbClr val="7BB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microsoft.com/office/2018/10/relationships/authors" Target="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annil\AppData\Local\Microsoft\Windows\INetCache\Content.Outlook\KENKI7PO\Present%20Monterey%20Source%20Wate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annil\AppData\Local\Microsoft\Windows\INetCache\Content.Outlook\KENKI7PO\Present%20Monterey%20Source%20Wate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12E-40C3-A811-11FB8266C3E2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12E-40C3-A811-11FB8266C3E2}"/>
              </c:ext>
            </c:extLst>
          </c:dPt>
          <c:dLbls>
            <c:dLbl>
              <c:idx val="0"/>
              <c:layout>
                <c:manualLayout>
                  <c:x val="-0.22370130870423247"/>
                  <c:y val="0.33444370426210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Avenir Next LT Pro Light" panose="020B0304020202020204" pitchFamily="34" charset="0"/>
                        <a:ea typeface="+mn-ea"/>
                        <a:cs typeface="+mn-cs"/>
                      </a:defRPr>
                    </a:pPr>
                    <a:fld id="{75F8BF72-5EDE-4E62-9DDC-6F0D51EC9DD7}" type="CATEGORYNAME">
                      <a:rPr lang="en-US"/>
                      <a:pPr>
                        <a:defRPr sz="1600">
                          <a:solidFill>
                            <a:schemeClr val="bg1"/>
                          </a:solidFill>
                          <a:latin typeface="Avenir Next LT Pro Light" panose="020B0304020202020204" pitchFamily="34" charset="0"/>
                        </a:defRPr>
                      </a:pPr>
                      <a:t>[CATEGORY NAME]</a:t>
                    </a:fld>
                    <a:r>
                      <a:rPr lang="en-US" baseline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Avenir Next LT Pro Light" panose="020B03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629624074225175"/>
                      <c:h val="0.171835987835447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12E-40C3-A811-11FB8266C3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venir Next LT Pro Light" panose="020B03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Sheet1!$A$9:$A$10</c:f>
              <c:strCache>
                <c:ptCount val="2"/>
                <c:pt idx="0">
                  <c:v>Seaside Basin</c:v>
                </c:pt>
                <c:pt idx="1">
                  <c:v>Carmel River </c:v>
                </c:pt>
              </c:strCache>
            </c:strRef>
          </c:cat>
          <c:val>
            <c:numRef>
              <c:f>Sheet1!$B$9:$B$10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2E-40C3-A811-11FB8266C3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6434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6434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r">
              <a:defRPr sz="1200"/>
            </a:lvl1pPr>
          </a:lstStyle>
          <a:p>
            <a:fld id="{341F3A32-E01B-5A46-BDE3-C7ECE73391D6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4" tIns="46412" rIns="92824" bIns="464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3"/>
            <a:ext cx="5486400" cy="3660458"/>
          </a:xfrm>
          <a:prstGeom prst="rect">
            <a:avLst/>
          </a:prstGeom>
        </p:spPr>
        <p:txBody>
          <a:bodyPr vert="horz" lIns="92824" tIns="46412" rIns="92824" bIns="4641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r">
              <a:defRPr sz="1200"/>
            </a:lvl1pPr>
          </a:lstStyle>
          <a:p>
            <a:fld id="{45FE365A-37CE-E74E-B266-21C62770A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3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Carmel River seaside basin </a:t>
            </a:r>
            <a:br>
              <a:rPr lang="en-US"/>
            </a:br>
            <a:r>
              <a:rPr lang="en-US"/>
              <a:t>and then all that + ASR </a:t>
            </a:r>
            <a:br>
              <a:rPr lang="en-US"/>
            </a:br>
            <a:r>
              <a:rPr lang="en-US"/>
              <a:t>Then add sand City desal (photo of r/o trains)</a:t>
            </a:r>
            <a:br>
              <a:rPr lang="en-US"/>
            </a:br>
            <a:r>
              <a:rPr lang="en-US"/>
              <a:t>Then add PWM to Sand City </a:t>
            </a:r>
            <a:br>
              <a:rPr lang="en-US"/>
            </a:br>
            <a:r>
              <a:rPr lang="en-US"/>
              <a:t>NO MPWSP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E365A-37CE-E74E-B266-21C62770A1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5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C597F-A9A6-184C-B275-F784E7A07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6E7B15-C2E2-BE4A-8F20-5431FECCD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F4C06-82DC-6343-A4D7-4D29A712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9B604-1676-9043-9889-3EC8E2298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9CD1F-71D8-A349-961D-91CD20A2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67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F96D6-A819-4C47-A00E-7E29E30F3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5F50C-72FC-4247-A48F-12390EBCB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75FA8-C383-8F4A-8BF1-80DD3CEE2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11BA3-701F-A446-92F0-FB43D15F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D4548-7767-584C-B276-CB545DC5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51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98C4-47F6-9A46-A62E-A43B850A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AB303-5833-6045-B192-851B30706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37A32-5A45-0944-B7E4-F69703B6A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B718A-E24E-4848-8DC3-84CBC757A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DC9F0-1B85-3D44-96B3-6D9870832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5BD45-1FB8-044E-9FAB-50797556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614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35485-B174-C34B-ABEF-94A00B88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C5BD8-378B-614A-8B9B-2CAAEC40F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40F93-B2D2-2543-8DAA-9195384BF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F0E4A-0AC5-4B4B-8034-88D4AEB90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ACA21C-A312-A041-8E25-D000A9FC5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9BC48-F935-264C-BE3A-13D23E6AA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DB9676-42B7-2B44-BD25-BDAB54A1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15460C-B61A-844B-BE22-471E3BF1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3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C0BD2-7C0C-554C-B318-DA32AF5D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1BE645-72C3-DF47-92BE-E1B58A1D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4517B-9922-CB4D-B63A-29A7B983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27A3B-7C58-514A-902F-79BE861D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12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3B1122-371E-AC4C-A066-86205D7A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9DB6C-DC83-7B45-AEE4-C37CBCBD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495E8-9DBE-5A4E-87C8-9A3BDF48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837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FBD8D-D0A2-D94F-A109-5AC3B30B1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D7605-6100-1D44-9DCA-04E815B58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B9E8C-A26C-7C4E-8912-D908ED2B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0D08D-3AFE-834B-B1B3-8EDFCEE91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7EF47-63EC-8741-ACD6-97B37683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40876-7EC6-3D45-86B2-10FEF1CE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5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804A-6D83-A447-9CC7-BB2C025B2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AF2821-7D4D-6E44-B7F1-C52ADB0F0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8BC3C-8633-AC4F-B059-DB352C6FB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9E16E-8D97-DB47-93BB-2988E2323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01C72-2BF6-1349-9353-C0A79F82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734BA-EF2B-F24C-9FBE-EE216F6F3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799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8C828-F67A-9E4D-9213-C28C531B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BA685-48AC-E643-AADB-6A95BFF75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3A342-CF0D-9148-81A3-D43B7E8B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D9F49-AA11-E442-AE62-EE7F5C0C6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0BE4F-023D-0B4E-8B77-C2B9D98E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11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FE930-2465-8D47-8933-7A418B757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665580-2AB9-3946-9A92-8B8206183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EAD25-F942-664F-9A87-66DFDC3F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E8875-0C69-8645-B613-DBE16882F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1205C-0038-A84E-9A98-617DEC4A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279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9BB04-D3C6-3B43-8107-6412AEC7BB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153" y="-32711"/>
            <a:ext cx="12308306" cy="6923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3AA94-6012-FC40-B91E-79B2869BDF0D}"/>
              </a:ext>
            </a:extLst>
          </p:cNvPr>
          <p:cNvSpPr txBox="1"/>
          <p:nvPr userDrawn="1"/>
        </p:nvSpPr>
        <p:spPr>
          <a:xfrm>
            <a:off x="11711031" y="6382497"/>
            <a:ext cx="404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F3E0C2A-4ED7-5B45-A658-ACFFE29D5D18}" type="slidenum">
              <a:rPr lang="en-US" sz="1000" b="0" i="0" smtClean="0">
                <a:solidFill>
                  <a:srgbClr val="00689E"/>
                </a:solidFill>
                <a:latin typeface="Avenir Next LT Pro" panose="020B0504020202020204" pitchFamily="34" charset="0"/>
              </a:rPr>
              <a:t>‹#›</a:t>
            </a:fld>
            <a:endParaRPr lang="en-US" sz="1000" b="0" i="0">
              <a:solidFill>
                <a:srgbClr val="00689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FFDDDD-6ECD-D349-BBA9-879AB27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945" y="374010"/>
            <a:ext cx="9779876" cy="5355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l">
              <a:defRPr sz="3200" b="1" i="0">
                <a:solidFill>
                  <a:srgbClr val="00689E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0A763F-4594-FD41-92AE-84DA27E329F0}"/>
              </a:ext>
            </a:extLst>
          </p:cNvPr>
          <p:cNvSpPr/>
          <p:nvPr userDrawn="1"/>
        </p:nvSpPr>
        <p:spPr>
          <a:xfrm>
            <a:off x="589627" y="1088718"/>
            <a:ext cx="11012746" cy="45719"/>
          </a:xfrm>
          <a:prstGeom prst="rect">
            <a:avLst/>
          </a:prstGeom>
          <a:solidFill>
            <a:srgbClr val="33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38D78F-1C6B-BF43-8368-52965652D3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572" y="1704529"/>
            <a:ext cx="4621212" cy="3579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20"/>
              </a:lnSpc>
              <a:spcAft>
                <a:spcPts val="600"/>
              </a:spcAft>
              <a:buNone/>
              <a:defRPr sz="1600" b="0" i="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/>
              <a:t>Type your copy here.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dictum. In </a:t>
            </a:r>
            <a:r>
              <a:rPr lang="en-US" err="1"/>
              <a:t>interdum</a:t>
            </a:r>
            <a:r>
              <a:rPr lang="en-US"/>
              <a:t> convallis </a:t>
            </a:r>
            <a:r>
              <a:rPr lang="en-US" err="1"/>
              <a:t>urna</a:t>
            </a:r>
            <a:r>
              <a:rPr lang="en-US"/>
              <a:t>, </a:t>
            </a:r>
            <a:r>
              <a:rPr lang="en-US" err="1"/>
              <a:t>eget</a:t>
            </a:r>
            <a:r>
              <a:rPr lang="en-US"/>
              <a:t> convallis </a:t>
            </a:r>
            <a:r>
              <a:rPr lang="en-US" err="1"/>
              <a:t>felis</a:t>
            </a:r>
            <a:r>
              <a:rPr lang="en-US"/>
              <a:t> dictum vel.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, </a:t>
            </a:r>
            <a:r>
              <a:rPr lang="en-US" err="1"/>
              <a:t>sem</a:t>
            </a:r>
            <a:r>
              <a:rPr lang="en-US"/>
              <a:t> at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vel tempus </a:t>
            </a:r>
            <a:r>
              <a:rPr lang="en-US" err="1"/>
              <a:t>felis</a:t>
            </a:r>
            <a:r>
              <a:rPr lang="en-US"/>
              <a:t> ipsum ac </a:t>
            </a:r>
            <a:r>
              <a:rPr lang="en-US" err="1"/>
              <a:t>lectus</a:t>
            </a:r>
            <a:r>
              <a:rPr lang="en-US"/>
              <a:t>. </a:t>
            </a:r>
          </a:p>
          <a:p>
            <a:pPr lvl="0"/>
            <a:r>
              <a:rPr lang="en-US"/>
              <a:t>Class </a:t>
            </a:r>
            <a:r>
              <a:rPr lang="en-US" err="1"/>
              <a:t>aptent</a:t>
            </a:r>
            <a:r>
              <a:rPr lang="en-US"/>
              <a:t> </a:t>
            </a:r>
            <a:r>
              <a:rPr lang="en-US" err="1"/>
              <a:t>taciti</a:t>
            </a:r>
            <a:r>
              <a:rPr lang="en-US"/>
              <a:t> </a:t>
            </a:r>
            <a:r>
              <a:rPr lang="en-US" err="1"/>
              <a:t>sociosqu</a:t>
            </a:r>
            <a:r>
              <a:rPr lang="en-US"/>
              <a:t> ad </a:t>
            </a:r>
            <a:r>
              <a:rPr lang="en-US" err="1"/>
              <a:t>litora</a:t>
            </a:r>
            <a:r>
              <a:rPr lang="en-US"/>
              <a:t> </a:t>
            </a:r>
            <a:r>
              <a:rPr lang="en-US" err="1"/>
              <a:t>torquent</a:t>
            </a:r>
            <a:r>
              <a:rPr lang="en-US"/>
              <a:t> per </a:t>
            </a:r>
            <a:r>
              <a:rPr lang="en-US" err="1"/>
              <a:t>conubia</a:t>
            </a:r>
            <a:r>
              <a:rPr lang="en-US"/>
              <a:t> nostra, per </a:t>
            </a:r>
            <a:r>
              <a:rPr lang="en-US" err="1"/>
              <a:t>inceptos</a:t>
            </a:r>
            <a:r>
              <a:rPr lang="en-US"/>
              <a:t> </a:t>
            </a:r>
            <a:r>
              <a:rPr lang="en-US" err="1"/>
              <a:t>himenaeos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 ligula sit </a:t>
            </a:r>
            <a:r>
              <a:rPr lang="en-US" err="1"/>
              <a:t>amet</a:t>
            </a:r>
            <a:r>
              <a:rPr lang="en-US"/>
              <a:t> nisi </a:t>
            </a:r>
            <a:r>
              <a:rPr lang="en-US" err="1"/>
              <a:t>facilisis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vitae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. Nam dictum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ligula sed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.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B291294-3B02-4EBB-956F-593E6E669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631" y="6227272"/>
            <a:ext cx="1703068" cy="3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2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6C2451A-5F34-41C1-8BD9-23E3D30F4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B73C2-15FE-4E45-8D0B-B0A0B5DBB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58" y="1480565"/>
            <a:ext cx="3334954" cy="6419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37C16B-04D5-4BE6-92BB-C3C49043D9CE}"/>
              </a:ext>
            </a:extLst>
          </p:cNvPr>
          <p:cNvSpPr/>
          <p:nvPr userDrawn="1"/>
        </p:nvSpPr>
        <p:spPr>
          <a:xfrm>
            <a:off x="5381338" y="2561287"/>
            <a:ext cx="779111" cy="64263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BB74BA-78E9-4C91-9313-D33735AA8774}"/>
              </a:ext>
            </a:extLst>
          </p:cNvPr>
          <p:cNvSpPr/>
          <p:nvPr userDrawn="1"/>
        </p:nvSpPr>
        <p:spPr>
          <a:xfrm>
            <a:off x="5317846" y="4796201"/>
            <a:ext cx="779111" cy="64263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A8C70B-02EB-4A9D-8878-6876F8EF1204}"/>
              </a:ext>
            </a:extLst>
          </p:cNvPr>
          <p:cNvSpPr/>
          <p:nvPr userDrawn="1"/>
        </p:nvSpPr>
        <p:spPr>
          <a:xfrm>
            <a:off x="-3729846" y="-545865"/>
            <a:ext cx="8354280" cy="8354280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216" t="6427" b="76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74912-F43C-40DD-86FF-F5EB20C6A4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4984955" y="3162673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FC63373-C2B7-482F-9573-FD4F7CA9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370" y="2864574"/>
            <a:ext cx="6444272" cy="1764792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F93EA13-794B-4BDC-9011-930A4F699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6370" y="5335364"/>
            <a:ext cx="4389120" cy="456084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venir Next Demi Bold" panose="020B050302020202020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564362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C597F-A9A6-184C-B275-F784E7A07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6E7B15-C2E2-BE4A-8F20-5431FECCD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F4C06-82DC-6343-A4D7-4D29A712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9B604-1676-9043-9889-3EC8E2298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9CD1F-71D8-A349-961D-91CD20A2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3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139FF-BC5C-8B43-A140-0D9E2D50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B1AFE-481C-3E43-83FE-51A5E36DC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B8AD1-F23F-ED49-BFDF-6EED1E34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77F74-CF63-C442-B8CA-C826C097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6333E-64AA-7A41-9F7C-E46BA7FE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05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F96D6-A819-4C47-A00E-7E29E30F3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5F50C-72FC-4247-A48F-12390EBCB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75FA8-C383-8F4A-8BF1-80DD3CEE2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11BA3-701F-A446-92F0-FB43D15F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D4548-7767-584C-B276-CB545DC5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5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98C4-47F6-9A46-A62E-A43B850A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AB303-5833-6045-B192-851B30706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37A32-5A45-0944-B7E4-F69703B6A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B718A-E24E-4848-8DC3-84CBC757A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DC9F0-1B85-3D44-96B3-6D9870832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5BD45-1FB8-044E-9FAB-50797556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03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35485-B174-C34B-ABEF-94A00B88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C5BD8-378B-614A-8B9B-2CAAEC40F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40F93-B2D2-2543-8DAA-9195384BF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F0E4A-0AC5-4B4B-8034-88D4AEB90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ACA21C-A312-A041-8E25-D000A9FC5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9BC48-F935-264C-BE3A-13D23E6AA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DB9676-42B7-2B44-BD25-BDAB54A1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15460C-B61A-844B-BE22-471E3BF1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81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C0BD2-7C0C-554C-B318-DA32AF5D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1BE645-72C3-DF47-92BE-E1B58A1D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4517B-9922-CB4D-B63A-29A7B983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27A3B-7C58-514A-902F-79BE861D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12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3B1122-371E-AC4C-A066-86205D7A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9DB6C-DC83-7B45-AEE4-C37CBCBD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495E8-9DBE-5A4E-87C8-9A3BDF48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2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FBD8D-D0A2-D94F-A109-5AC3B30B1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D7605-6100-1D44-9DCA-04E815B58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B9E8C-A26C-7C4E-8912-D908ED2B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0D08D-3AFE-834B-B1B3-8EDFCEE91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7EF47-63EC-8741-ACD6-97B37683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40876-7EC6-3D45-86B2-10FEF1CE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88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804A-6D83-A447-9CC7-BB2C025B2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AF2821-7D4D-6E44-B7F1-C52ADB0F0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8BC3C-8633-AC4F-B059-DB352C6FB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9E16E-8D97-DB47-93BB-2988E2323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01C72-2BF6-1349-9353-C0A79F82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734BA-EF2B-F24C-9FBE-EE216F6F3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1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8C828-F67A-9E4D-9213-C28C531B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BA685-48AC-E643-AADB-6A95BFF75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3A342-CF0D-9148-81A3-D43B7E8B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D9F49-AA11-E442-AE62-EE7F5C0C6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0BE4F-023D-0B4E-8B77-C2B9D98E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79E42E-CEF6-40E9-8BFF-2E59D1A7C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CA897B-868E-4998-8B71-CA9E6B0B1A98}"/>
              </a:ext>
            </a:extLst>
          </p:cNvPr>
          <p:cNvSpPr txBox="1"/>
          <p:nvPr userDrawn="1"/>
        </p:nvSpPr>
        <p:spPr>
          <a:xfrm>
            <a:off x="11711031" y="6382497"/>
            <a:ext cx="4809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F3E0C2A-4ED7-5B45-A658-ACFFE29D5D18}" type="slidenum">
              <a:rPr lang="en-US" sz="1000" b="1" smtClean="0">
                <a:solidFill>
                  <a:schemeClr val="bg1"/>
                </a:solidFill>
                <a:latin typeface="Avenir Next" panose="020B0503020202020204" pitchFamily="34" charset="0"/>
              </a:rPr>
              <a:t>‹#›</a:t>
            </a:fld>
            <a:endParaRPr lang="en-US" sz="1000" b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4CB5A3-9453-4D21-92B0-89AB201630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55578" y="380677"/>
            <a:ext cx="1686782" cy="3246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600C21-60EE-4C84-B14F-A16E296C6814}"/>
              </a:ext>
            </a:extLst>
          </p:cNvPr>
          <p:cNvSpPr/>
          <p:nvPr userDrawn="1"/>
        </p:nvSpPr>
        <p:spPr>
          <a:xfrm>
            <a:off x="4370725" y="705351"/>
            <a:ext cx="779111" cy="64263"/>
          </a:xfrm>
          <a:prstGeom prst="rect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082EAC-3E2B-413A-96E2-33D2F0637190}"/>
              </a:ext>
            </a:extLst>
          </p:cNvPr>
          <p:cNvSpPr/>
          <p:nvPr userDrawn="1"/>
        </p:nvSpPr>
        <p:spPr>
          <a:xfrm>
            <a:off x="4370725" y="1941157"/>
            <a:ext cx="779111" cy="64263"/>
          </a:xfrm>
          <a:prstGeom prst="rect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1179CE-5EE3-4AD1-8196-728A378DF1E8}"/>
              </a:ext>
            </a:extLst>
          </p:cNvPr>
          <p:cNvSpPr txBox="1"/>
          <p:nvPr userDrawn="1"/>
        </p:nvSpPr>
        <p:spPr>
          <a:xfrm>
            <a:off x="4302680" y="847554"/>
            <a:ext cx="3133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Avenir Next Demi Bold" panose="020B0503020202020204" pitchFamily="34" charset="0"/>
              </a:rPr>
              <a:t>Agenda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183F279-CBD6-41E8-A14B-9BBEA027B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0724" y="2459421"/>
            <a:ext cx="6297275" cy="279837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Avenir Next Demi Bold" panose="020B050302020202020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subtitle style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subtitle style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subtitle style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subtitle style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40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FE930-2465-8D47-8933-7A418B757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665580-2AB9-3946-9A92-8B8206183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EAD25-F942-664F-9A87-66DFDC3F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E8875-0C69-8645-B613-DBE16882F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1205C-0038-A84E-9A98-617DEC4A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84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Header + Cop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9BB04-D3C6-3B43-8107-6412AEC7BB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153" y="-32711"/>
            <a:ext cx="12308306" cy="6923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3AA94-6012-FC40-B91E-79B2869BDF0D}"/>
              </a:ext>
            </a:extLst>
          </p:cNvPr>
          <p:cNvSpPr txBox="1"/>
          <p:nvPr userDrawn="1"/>
        </p:nvSpPr>
        <p:spPr>
          <a:xfrm>
            <a:off x="11711031" y="6382497"/>
            <a:ext cx="404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F3E0C2A-4ED7-5B45-A658-ACFFE29D5D18}" type="slidenum">
              <a:rPr lang="en-US" sz="1000" b="0" i="0" smtClean="0">
                <a:solidFill>
                  <a:srgbClr val="00689E"/>
                </a:solidFill>
                <a:latin typeface="ITC Franklin Gothic Std Book" panose="020B0504030503020204" pitchFamily="34" charset="0"/>
              </a:rPr>
              <a:t>‹#›</a:t>
            </a:fld>
            <a:endParaRPr lang="en-US" sz="1000" b="0" i="0">
              <a:solidFill>
                <a:srgbClr val="00689E"/>
              </a:solidFill>
              <a:latin typeface="ITC Franklin Gothic Std Book" panose="020B0504030503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FFDDDD-6ECD-D349-BBA9-879AB27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945" y="374010"/>
            <a:ext cx="9779876" cy="5355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l">
              <a:defRPr sz="3200" b="1" i="0">
                <a:solidFill>
                  <a:srgbClr val="00689E"/>
                </a:solidFill>
                <a:latin typeface="ITC Franklin Gothic Std Book" panose="020B05040305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0A763F-4594-FD41-92AE-84DA27E329F0}"/>
              </a:ext>
            </a:extLst>
          </p:cNvPr>
          <p:cNvSpPr/>
          <p:nvPr userDrawn="1"/>
        </p:nvSpPr>
        <p:spPr>
          <a:xfrm>
            <a:off x="589627" y="1088718"/>
            <a:ext cx="11012746" cy="45719"/>
          </a:xfrm>
          <a:prstGeom prst="rect">
            <a:avLst/>
          </a:prstGeom>
          <a:solidFill>
            <a:srgbClr val="33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836E50-2A42-FA43-9C86-29F134A29F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098" y="2507950"/>
            <a:ext cx="3810000" cy="2967038"/>
          </a:xfrm>
          <a:prstGeom prst="rect">
            <a:avLst/>
          </a:prstGeom>
        </p:spPr>
        <p:txBody>
          <a:bodyPr/>
          <a:lstStyle>
            <a:lvl1pPr>
              <a:lnSpc>
                <a:spcPts val="2120"/>
              </a:lnSpc>
              <a:spcAft>
                <a:spcPts val="600"/>
              </a:spcAft>
              <a:buClr>
                <a:srgbClr val="37ACE1"/>
              </a:buClr>
              <a:buSzPct val="120000"/>
              <a:defRPr sz="1600" b="0" i="0">
                <a:latin typeface="ITC Franklin Gothic Std Book" panose="020B0504030503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lvl="0"/>
            <a:r>
              <a:rPr lang="en-US"/>
              <a:t>Bullet Point 3</a:t>
            </a:r>
          </a:p>
          <a:p>
            <a:pPr lvl="0"/>
            <a:r>
              <a:rPr lang="en-US"/>
              <a:t>Bullet Point 4</a:t>
            </a:r>
          </a:p>
          <a:p>
            <a:pPr lvl="0"/>
            <a:r>
              <a:rPr lang="en-US"/>
              <a:t>Bullet Point 5</a:t>
            </a:r>
          </a:p>
          <a:p>
            <a:pPr lvl="0"/>
            <a:r>
              <a:rPr lang="en-US"/>
              <a:t>Bullet Point 6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7DB6AE-537D-9043-ACC6-F250FDCE94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25" y="1559070"/>
            <a:ext cx="4136349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0689E"/>
                </a:solidFill>
                <a:latin typeface="ITC Franklin Gothic Std Book" panose="020B0504030503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B780145-2F66-49F6-9EA9-76450532E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631" y="6227272"/>
            <a:ext cx="1703068" cy="3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2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Header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9BB04-D3C6-3B43-8107-6412AEC7BB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153" y="-32711"/>
            <a:ext cx="12308306" cy="6923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3AA94-6012-FC40-B91E-79B2869BDF0D}"/>
              </a:ext>
            </a:extLst>
          </p:cNvPr>
          <p:cNvSpPr txBox="1"/>
          <p:nvPr userDrawn="1"/>
        </p:nvSpPr>
        <p:spPr>
          <a:xfrm>
            <a:off x="11711031" y="6382497"/>
            <a:ext cx="404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F3E0C2A-4ED7-5B45-A658-ACFFE29D5D18}" type="slidenum">
              <a:rPr lang="en-US" sz="1000" b="0" i="0" smtClean="0">
                <a:solidFill>
                  <a:srgbClr val="00689E"/>
                </a:solidFill>
                <a:latin typeface="ITC Franklin Gothic Std Book" panose="020B0504030503020204" pitchFamily="34" charset="0"/>
              </a:rPr>
              <a:t>‹#›</a:t>
            </a:fld>
            <a:endParaRPr lang="en-US" sz="1000" b="0" i="0">
              <a:solidFill>
                <a:srgbClr val="00689E"/>
              </a:solidFill>
              <a:latin typeface="ITC Franklin Gothic Std Book" panose="020B0504030503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FFDDDD-6ECD-D349-BBA9-879AB27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945" y="374010"/>
            <a:ext cx="9779876" cy="5355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l">
              <a:defRPr sz="3200" b="1" i="0">
                <a:solidFill>
                  <a:srgbClr val="00689E"/>
                </a:solidFill>
                <a:latin typeface="ITC Franklin Gothic Std Book" panose="020B05040305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0A763F-4594-FD41-92AE-84DA27E329F0}"/>
              </a:ext>
            </a:extLst>
          </p:cNvPr>
          <p:cNvSpPr/>
          <p:nvPr userDrawn="1"/>
        </p:nvSpPr>
        <p:spPr>
          <a:xfrm>
            <a:off x="589627" y="1088718"/>
            <a:ext cx="11012746" cy="45719"/>
          </a:xfrm>
          <a:prstGeom prst="rect">
            <a:avLst/>
          </a:prstGeom>
          <a:solidFill>
            <a:srgbClr val="33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38D78F-1C6B-BF43-8368-52965652D3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572" y="1704529"/>
            <a:ext cx="4621212" cy="3579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20"/>
              </a:lnSpc>
              <a:spcAft>
                <a:spcPts val="600"/>
              </a:spcAft>
              <a:buNone/>
              <a:defRPr sz="1600" b="0" i="0">
                <a:latin typeface="ITC Franklin Gothic Std Book" panose="020B0504030503020204" pitchFamily="34" charset="0"/>
              </a:defRPr>
            </a:lvl1pPr>
          </a:lstStyle>
          <a:p>
            <a:pPr lvl="0"/>
            <a:r>
              <a:rPr lang="en-US"/>
              <a:t>Type your copy here.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dictum. In </a:t>
            </a:r>
            <a:r>
              <a:rPr lang="en-US" err="1"/>
              <a:t>interdum</a:t>
            </a:r>
            <a:r>
              <a:rPr lang="en-US"/>
              <a:t> convallis </a:t>
            </a:r>
            <a:r>
              <a:rPr lang="en-US" err="1"/>
              <a:t>urna</a:t>
            </a:r>
            <a:r>
              <a:rPr lang="en-US"/>
              <a:t>, </a:t>
            </a:r>
            <a:r>
              <a:rPr lang="en-US" err="1"/>
              <a:t>eget</a:t>
            </a:r>
            <a:r>
              <a:rPr lang="en-US"/>
              <a:t> convallis </a:t>
            </a:r>
            <a:r>
              <a:rPr lang="en-US" err="1"/>
              <a:t>felis</a:t>
            </a:r>
            <a:r>
              <a:rPr lang="en-US"/>
              <a:t> dictum vel.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, </a:t>
            </a:r>
            <a:r>
              <a:rPr lang="en-US" err="1"/>
              <a:t>sem</a:t>
            </a:r>
            <a:r>
              <a:rPr lang="en-US"/>
              <a:t> at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vel tempus </a:t>
            </a:r>
            <a:r>
              <a:rPr lang="en-US" err="1"/>
              <a:t>felis</a:t>
            </a:r>
            <a:r>
              <a:rPr lang="en-US"/>
              <a:t> ipsum ac </a:t>
            </a:r>
            <a:r>
              <a:rPr lang="en-US" err="1"/>
              <a:t>lectus</a:t>
            </a:r>
            <a:r>
              <a:rPr lang="en-US"/>
              <a:t>. </a:t>
            </a:r>
          </a:p>
          <a:p>
            <a:pPr lvl="0"/>
            <a:r>
              <a:rPr lang="en-US"/>
              <a:t>Class </a:t>
            </a:r>
            <a:r>
              <a:rPr lang="en-US" err="1"/>
              <a:t>aptent</a:t>
            </a:r>
            <a:r>
              <a:rPr lang="en-US"/>
              <a:t> </a:t>
            </a:r>
            <a:r>
              <a:rPr lang="en-US" err="1"/>
              <a:t>taciti</a:t>
            </a:r>
            <a:r>
              <a:rPr lang="en-US"/>
              <a:t> </a:t>
            </a:r>
            <a:r>
              <a:rPr lang="en-US" err="1"/>
              <a:t>sociosqu</a:t>
            </a:r>
            <a:r>
              <a:rPr lang="en-US"/>
              <a:t> ad </a:t>
            </a:r>
            <a:r>
              <a:rPr lang="en-US" err="1"/>
              <a:t>litora</a:t>
            </a:r>
            <a:r>
              <a:rPr lang="en-US"/>
              <a:t> </a:t>
            </a:r>
            <a:r>
              <a:rPr lang="en-US" err="1"/>
              <a:t>torquent</a:t>
            </a:r>
            <a:r>
              <a:rPr lang="en-US"/>
              <a:t> per </a:t>
            </a:r>
            <a:r>
              <a:rPr lang="en-US" err="1"/>
              <a:t>conubia</a:t>
            </a:r>
            <a:r>
              <a:rPr lang="en-US"/>
              <a:t> nostra, per </a:t>
            </a:r>
            <a:r>
              <a:rPr lang="en-US" err="1"/>
              <a:t>inceptos</a:t>
            </a:r>
            <a:r>
              <a:rPr lang="en-US"/>
              <a:t> </a:t>
            </a:r>
            <a:r>
              <a:rPr lang="en-US" err="1"/>
              <a:t>himenaeos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 ligula sit </a:t>
            </a:r>
            <a:r>
              <a:rPr lang="en-US" err="1"/>
              <a:t>amet</a:t>
            </a:r>
            <a:r>
              <a:rPr lang="en-US"/>
              <a:t> nisi </a:t>
            </a:r>
            <a:r>
              <a:rPr lang="en-US" err="1"/>
              <a:t>facilisis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vitae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. Nam dictum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ligula sed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.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B291294-3B02-4EBB-956F-593E6E669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631" y="6227272"/>
            <a:ext cx="1703068" cy="3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41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6B192D-A984-4784-A32A-B3D90FB6EF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D4F93-C22C-48FD-81D2-B34DDE3E3729}"/>
              </a:ext>
            </a:extLst>
          </p:cNvPr>
          <p:cNvSpPr txBox="1"/>
          <p:nvPr userDrawn="1"/>
        </p:nvSpPr>
        <p:spPr>
          <a:xfrm>
            <a:off x="11711031" y="6382497"/>
            <a:ext cx="404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F3E0C2A-4ED7-5B45-A658-ACFFE29D5D18}" type="slidenum">
              <a:rPr lang="en-US" sz="1000" b="1" smtClean="0">
                <a:solidFill>
                  <a:schemeClr val="bg1"/>
                </a:solidFill>
                <a:latin typeface="Avenir Next" panose="020B0503020202020204" pitchFamily="34" charset="0"/>
              </a:rPr>
              <a:t>‹#›</a:t>
            </a:fld>
            <a:endParaRPr lang="en-US" sz="1000" b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A88BFF-02EE-43E0-8711-C18AAB6F5621}"/>
              </a:ext>
            </a:extLst>
          </p:cNvPr>
          <p:cNvSpPr/>
          <p:nvPr userDrawn="1"/>
        </p:nvSpPr>
        <p:spPr>
          <a:xfrm>
            <a:off x="2301720" y="2412199"/>
            <a:ext cx="779111" cy="64263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607722-268B-4318-9111-F8CB4E6AE827}"/>
              </a:ext>
            </a:extLst>
          </p:cNvPr>
          <p:cNvSpPr/>
          <p:nvPr userDrawn="1"/>
        </p:nvSpPr>
        <p:spPr>
          <a:xfrm>
            <a:off x="2301719" y="4400521"/>
            <a:ext cx="779111" cy="64263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76217-C032-4F0A-8AA1-5F71AD3C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720" y="2556095"/>
            <a:ext cx="9601246" cy="1764792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Avenir Next Demi Bold" panose="020B05030202020202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0B4CFF-1C16-43E9-83BB-AB2EE98569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55578" y="380677"/>
            <a:ext cx="1686782" cy="3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2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C3D80-97D9-4C98-9DF1-C9F5563C6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9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8A299C-18BE-4B14-969B-089CAF0EED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23766" y="220197"/>
            <a:ext cx="1676229" cy="324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D76CA8-18DF-43AF-A65C-03AC2F44EE1B}"/>
              </a:ext>
            </a:extLst>
          </p:cNvPr>
          <p:cNvSpPr txBox="1"/>
          <p:nvPr userDrawn="1"/>
        </p:nvSpPr>
        <p:spPr>
          <a:xfrm>
            <a:off x="11711031" y="6382497"/>
            <a:ext cx="404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F3E0C2A-4ED7-5B45-A658-ACFFE29D5D18}" type="slidenum">
              <a:rPr lang="en-US" sz="1000" b="1" smtClean="0">
                <a:solidFill>
                  <a:srgbClr val="00689E"/>
                </a:solidFill>
                <a:latin typeface="Avenir Next" panose="020B0503020202020204" pitchFamily="34" charset="0"/>
              </a:rPr>
              <a:t>‹#›</a:t>
            </a:fld>
            <a:endParaRPr lang="en-US" sz="1000" b="1">
              <a:solidFill>
                <a:srgbClr val="00689E"/>
              </a:solidFill>
              <a:latin typeface="Avenir Next" panose="020B0503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06867A7-1E89-4EAF-8B34-5C43A99DE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945" y="163369"/>
            <a:ext cx="9779876" cy="535531"/>
          </a:xfrm>
        </p:spPr>
        <p:txBody>
          <a:bodyPr anchor="ctr" anchorCtr="0">
            <a:spAutoFit/>
          </a:bodyPr>
          <a:lstStyle>
            <a:lvl1pPr algn="l">
              <a:defRPr sz="3200" b="1">
                <a:solidFill>
                  <a:srgbClr val="00689E"/>
                </a:solidFill>
                <a:latin typeface="Avenir Blac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AC2BC-363C-443F-B9DB-BA61C5292572}"/>
              </a:ext>
            </a:extLst>
          </p:cNvPr>
          <p:cNvSpPr/>
          <p:nvPr userDrawn="1"/>
        </p:nvSpPr>
        <p:spPr>
          <a:xfrm>
            <a:off x="589627" y="774154"/>
            <a:ext cx="11012746" cy="45719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6305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381E8A-D59C-462D-B640-4F05CF6C0B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47628-C3E3-4B4F-9F90-A546ACF7E74B}"/>
              </a:ext>
            </a:extLst>
          </p:cNvPr>
          <p:cNvSpPr txBox="1"/>
          <p:nvPr userDrawn="1"/>
        </p:nvSpPr>
        <p:spPr>
          <a:xfrm>
            <a:off x="11711031" y="6382497"/>
            <a:ext cx="396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F3E0C2A-4ED7-5B45-A658-ACFFE29D5D18}" type="slidenum">
              <a:rPr lang="en-US" sz="1000" b="1" smtClean="0">
                <a:solidFill>
                  <a:schemeClr val="bg1"/>
                </a:solidFill>
                <a:latin typeface="Avenir Next" panose="020B0503020202020204" pitchFamily="34" charset="0"/>
              </a:rPr>
              <a:t>‹#›</a:t>
            </a:fld>
            <a:endParaRPr lang="en-US" sz="1000" b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A0C371-975B-4C30-8F0B-7DCCD2A7572D}"/>
              </a:ext>
            </a:extLst>
          </p:cNvPr>
          <p:cNvSpPr/>
          <p:nvPr userDrawn="1"/>
        </p:nvSpPr>
        <p:spPr>
          <a:xfrm>
            <a:off x="2301720" y="2412199"/>
            <a:ext cx="779111" cy="64263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0F9CC-859F-4B24-BEA4-79BFD4B8CAC0}"/>
              </a:ext>
            </a:extLst>
          </p:cNvPr>
          <p:cNvSpPr/>
          <p:nvPr userDrawn="1"/>
        </p:nvSpPr>
        <p:spPr>
          <a:xfrm>
            <a:off x="2301719" y="4400521"/>
            <a:ext cx="779111" cy="64263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81286D-119A-40D6-8392-3DAC027A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720" y="2556095"/>
            <a:ext cx="9601246" cy="1764792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00689E"/>
                </a:solidFill>
                <a:latin typeface="Avenir Next Demi Bold" panose="020B05030202020202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15CC5A-0DDD-4A6B-A937-2B4E9ADBF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55578" y="380677"/>
            <a:ext cx="1686782" cy="3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2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59B40-CD01-4993-9CC3-2CE88C828E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1D1E79-2B4E-4110-842C-B9D7CE78F254}"/>
              </a:ext>
            </a:extLst>
          </p:cNvPr>
          <p:cNvCxnSpPr>
            <a:cxnSpLocks/>
          </p:cNvCxnSpPr>
          <p:nvPr userDrawn="1"/>
        </p:nvCxnSpPr>
        <p:spPr>
          <a:xfrm>
            <a:off x="5708179" y="1691762"/>
            <a:ext cx="0" cy="3931846"/>
          </a:xfrm>
          <a:prstGeom prst="line">
            <a:avLst/>
          </a:prstGeom>
          <a:ln>
            <a:solidFill>
              <a:srgbClr val="006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6CD7A0-4925-4845-AE9A-055637CFF139}"/>
              </a:ext>
            </a:extLst>
          </p:cNvPr>
          <p:cNvSpPr txBox="1"/>
          <p:nvPr userDrawn="1"/>
        </p:nvSpPr>
        <p:spPr>
          <a:xfrm>
            <a:off x="11711031" y="6382497"/>
            <a:ext cx="4047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F3E0C2A-4ED7-5B45-A658-ACFFE29D5D18}" type="slidenum">
              <a:rPr lang="en-US" sz="1000" b="1" smtClean="0">
                <a:solidFill>
                  <a:srgbClr val="00689E"/>
                </a:solidFill>
                <a:latin typeface="Avenir Next" panose="020B0503020202020204" pitchFamily="34" charset="0"/>
              </a:rPr>
              <a:t>‹#›</a:t>
            </a:fld>
            <a:endParaRPr lang="en-US" sz="1000" b="1">
              <a:solidFill>
                <a:srgbClr val="00689E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2F4C0F-82DC-44A3-B2BF-948C66108AF1}"/>
              </a:ext>
            </a:extLst>
          </p:cNvPr>
          <p:cNvSpPr/>
          <p:nvPr userDrawn="1"/>
        </p:nvSpPr>
        <p:spPr>
          <a:xfrm>
            <a:off x="589627" y="795420"/>
            <a:ext cx="11012746" cy="45719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D886BC-4254-45A4-B541-F0BCF9217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945" y="163369"/>
            <a:ext cx="9779876" cy="535531"/>
          </a:xfrm>
        </p:spPr>
        <p:txBody>
          <a:bodyPr anchor="ctr" anchorCtr="0">
            <a:spAutoFit/>
          </a:bodyPr>
          <a:lstStyle>
            <a:lvl1pPr algn="l">
              <a:defRPr sz="3200" b="1">
                <a:solidFill>
                  <a:srgbClr val="00689E"/>
                </a:solidFill>
                <a:latin typeface="Avenir Blac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C2191-96F1-4612-A39C-1034DA32D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23766" y="220197"/>
            <a:ext cx="1676229" cy="3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9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6C759D-885F-4764-9C8E-BCFD3814A7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E59D5-9E39-41E9-A02F-39501B92B422}"/>
              </a:ext>
            </a:extLst>
          </p:cNvPr>
          <p:cNvSpPr txBox="1"/>
          <p:nvPr userDrawn="1"/>
        </p:nvSpPr>
        <p:spPr>
          <a:xfrm>
            <a:off x="11711031" y="6382497"/>
            <a:ext cx="387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F3E0C2A-4ED7-5B45-A658-ACFFE29D5D18}" type="slidenum">
              <a:rPr lang="en-US" sz="1000" b="1" smtClean="0">
                <a:solidFill>
                  <a:schemeClr val="bg1"/>
                </a:solidFill>
                <a:latin typeface="Avenir Next" panose="020B0503020202020204" pitchFamily="34" charset="0"/>
              </a:rPr>
              <a:t>‹#›</a:t>
            </a:fld>
            <a:endParaRPr lang="en-US" sz="1000" b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19DD2-C19A-422B-8C4E-7E2A63B122F6}"/>
              </a:ext>
            </a:extLst>
          </p:cNvPr>
          <p:cNvSpPr txBox="1"/>
          <p:nvPr userDrawn="1"/>
        </p:nvSpPr>
        <p:spPr>
          <a:xfrm>
            <a:off x="2268267" y="2930660"/>
            <a:ext cx="8862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Avenir Next Demi Bold" panose="020B0503020202020204" pitchFamily="34" charset="0"/>
              </a:rPr>
              <a:t>Thank you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004F0-0496-4FC5-B5B7-26991F8307CB}"/>
              </a:ext>
            </a:extLst>
          </p:cNvPr>
          <p:cNvSpPr/>
          <p:nvPr userDrawn="1"/>
        </p:nvSpPr>
        <p:spPr>
          <a:xfrm>
            <a:off x="2301720" y="2412199"/>
            <a:ext cx="779111" cy="64263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CC2173-E6C2-4B6B-BC47-1EA7949E3F1F}"/>
              </a:ext>
            </a:extLst>
          </p:cNvPr>
          <p:cNvSpPr/>
          <p:nvPr userDrawn="1"/>
        </p:nvSpPr>
        <p:spPr>
          <a:xfrm>
            <a:off x="2301719" y="4400521"/>
            <a:ext cx="779111" cy="64263"/>
          </a:xfrm>
          <a:prstGeom prst="rect">
            <a:avLst/>
          </a:prstGeom>
          <a:solidFill>
            <a:srgbClr val="6DB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55205-BBF2-4918-B3AA-92CD76B962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55578" y="380677"/>
            <a:ext cx="1686782" cy="3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4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139FF-BC5C-8B43-A140-0D9E2D50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B1AFE-481C-3E43-83FE-51A5E36DC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B8AD1-F23F-ED49-BFDF-6EED1E34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77F74-CF63-C442-B8CA-C826C097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6333E-64AA-7A41-9F7C-E46BA7FE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7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6D57A3-36C4-F344-A99E-43DDE30AE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B7C34-DC35-724F-97AE-73992987D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F2D37-64FA-4443-8E0D-94AC070F9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474EE-E74D-BF48-B3BD-88EBF39406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0110-629E-F044-9336-FE6A7BB66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BC8D7-C864-5647-BFD1-A40BBB236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07658-3934-3643-90BB-1CF58D6FA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01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2" r:id="rId3"/>
    <p:sldLayoutId id="2147483674" r:id="rId4"/>
    <p:sldLayoutId id="2147483676" r:id="rId5"/>
    <p:sldLayoutId id="2147483677" r:id="rId6"/>
    <p:sldLayoutId id="2147483684" r:id="rId7"/>
    <p:sldLayoutId id="2147483685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9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6D57A3-36C4-F344-A99E-43DDE30AE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B7C34-DC35-724F-97AE-73992987D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F2D37-64FA-4443-8E0D-94AC070F9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474EE-E74D-BF48-B3BD-88EBF39406BE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0110-629E-F044-9336-FE6A7BB66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BC8D7-C864-5647-BFD1-A40BBB236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07658-3934-3643-90BB-1CF58D6FA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8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959B07-D9DC-4C4F-BCC9-BA8B95926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54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708AA0-E99A-6542-9506-95CD0BC57A9A}"/>
              </a:ext>
            </a:extLst>
          </p:cNvPr>
          <p:cNvSpPr txBox="1"/>
          <p:nvPr/>
        </p:nvSpPr>
        <p:spPr>
          <a:xfrm>
            <a:off x="11744705" y="6382497"/>
            <a:ext cx="4809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E0C2A-4ED7-5B45-A658-ACFFE29D5D1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body of water with hill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DA3BD52-90F1-F82A-29EC-BFACF9568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667" y="0"/>
            <a:ext cx="7839879" cy="690020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130519F-65F0-4EE5-8108-DE4363909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715" y="5294598"/>
            <a:ext cx="2102287" cy="133317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CF1041-0D42-4228-91B3-78743AD9630A}"/>
              </a:ext>
            </a:extLst>
          </p:cNvPr>
          <p:cNvCxnSpPr/>
          <p:nvPr/>
        </p:nvCxnSpPr>
        <p:spPr>
          <a:xfrm>
            <a:off x="2561849" y="2713580"/>
            <a:ext cx="822960" cy="0"/>
          </a:xfrm>
          <a:prstGeom prst="line">
            <a:avLst/>
          </a:prstGeom>
          <a:ln w="28575">
            <a:solidFill>
              <a:srgbClr val="6DB3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DE1EF3-450C-468F-9765-5523B0348F18}"/>
              </a:ext>
            </a:extLst>
          </p:cNvPr>
          <p:cNvCxnSpPr/>
          <p:nvPr/>
        </p:nvCxnSpPr>
        <p:spPr>
          <a:xfrm>
            <a:off x="2561849" y="4054820"/>
            <a:ext cx="822960" cy="0"/>
          </a:xfrm>
          <a:prstGeom prst="line">
            <a:avLst/>
          </a:prstGeom>
          <a:ln w="28575">
            <a:solidFill>
              <a:srgbClr val="6DB3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2CE7CBE-BA53-4D36-A785-FDD90C5AC48D}"/>
              </a:ext>
            </a:extLst>
          </p:cNvPr>
          <p:cNvSpPr txBox="1"/>
          <p:nvPr/>
        </p:nvSpPr>
        <p:spPr>
          <a:xfrm>
            <a:off x="1590077" y="3504136"/>
            <a:ext cx="3120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B0F0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California American Water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A90C6-D6D7-0E44-B90C-7AF235DB3A08}"/>
              </a:ext>
            </a:extLst>
          </p:cNvPr>
          <p:cNvSpPr txBox="1"/>
          <p:nvPr/>
        </p:nvSpPr>
        <p:spPr>
          <a:xfrm>
            <a:off x="1588647" y="2978568"/>
            <a:ext cx="905142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b="1">
                <a:solidFill>
                  <a:prstClr val="white"/>
                </a:solidFill>
                <a:latin typeface="Roboto medium"/>
                <a:ea typeface="Roboto medium"/>
                <a:cs typeface="Roboto medium"/>
              </a:rPr>
              <a:t>Monterey Peninsula Water Supply Project Update</a:t>
            </a:r>
          </a:p>
        </p:txBody>
      </p:sp>
    </p:spTree>
    <p:extLst>
      <p:ext uri="{BB962C8B-B14F-4D97-AF65-F5344CB8AC3E}">
        <p14:creationId xmlns:p14="http://schemas.microsoft.com/office/powerpoint/2010/main" val="25398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D67DDA0-03B0-5EA8-2851-F1957C0E1254}"/>
              </a:ext>
            </a:extLst>
          </p:cNvPr>
          <p:cNvSpPr/>
          <p:nvPr/>
        </p:nvSpPr>
        <p:spPr>
          <a:xfrm>
            <a:off x="589789" y="4583865"/>
            <a:ext cx="5055362" cy="2869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venir Next LT Pr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64A45-2C4B-5332-ACB3-9866417C6DC8}"/>
              </a:ext>
            </a:extLst>
          </p:cNvPr>
          <p:cNvSpPr/>
          <p:nvPr/>
        </p:nvSpPr>
        <p:spPr>
          <a:xfrm>
            <a:off x="589787" y="2329677"/>
            <a:ext cx="8975081" cy="2683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venir Next LT Pr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297232-3FAA-A68F-622B-693C06627B5A}"/>
              </a:ext>
            </a:extLst>
          </p:cNvPr>
          <p:cNvSpPr txBox="1"/>
          <p:nvPr/>
        </p:nvSpPr>
        <p:spPr>
          <a:xfrm>
            <a:off x="589788" y="2279182"/>
            <a:ext cx="96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venir Next LT Pro"/>
              </a:rPr>
              <a:t>DESAL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D11194-DE95-FFC6-E9A9-6BDD99F768EB}"/>
              </a:ext>
            </a:extLst>
          </p:cNvPr>
          <p:cNvSpPr txBox="1"/>
          <p:nvPr/>
        </p:nvSpPr>
        <p:spPr>
          <a:xfrm>
            <a:off x="513996" y="4524195"/>
            <a:ext cx="345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venir Next LT Pro"/>
              </a:rPr>
              <a:t>PWM Expansion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B5B46E-4623-4F05-36B8-194215044769}"/>
              </a:ext>
            </a:extLst>
          </p:cNvPr>
          <p:cNvSpPr/>
          <p:nvPr/>
        </p:nvSpPr>
        <p:spPr>
          <a:xfrm>
            <a:off x="1484136" y="1126906"/>
            <a:ext cx="1946194" cy="39285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  <a:latin typeface="Avenir Next LT Pro"/>
              </a:rPr>
              <a:t>2024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5FDEC2-783B-DE1D-C0ED-A988922AEEC8}"/>
              </a:ext>
            </a:extLst>
          </p:cNvPr>
          <p:cNvSpPr/>
          <p:nvPr/>
        </p:nvSpPr>
        <p:spPr>
          <a:xfrm>
            <a:off x="3480977" y="1127827"/>
            <a:ext cx="1946194" cy="39285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  <a:latin typeface="Avenir Next LT Pro"/>
              </a:rPr>
              <a:t>2025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81526C-0611-74E1-21E1-66E9984F6435}"/>
              </a:ext>
            </a:extLst>
          </p:cNvPr>
          <p:cNvSpPr/>
          <p:nvPr/>
        </p:nvSpPr>
        <p:spPr>
          <a:xfrm>
            <a:off x="5512583" y="1124358"/>
            <a:ext cx="1946194" cy="39285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  <a:latin typeface="Avenir Next LT Pro"/>
              </a:rPr>
              <a:t>2026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F4CB31-1A2B-AD5B-BB9E-0FAD05846045}"/>
              </a:ext>
            </a:extLst>
          </p:cNvPr>
          <p:cNvSpPr/>
          <p:nvPr/>
        </p:nvSpPr>
        <p:spPr>
          <a:xfrm>
            <a:off x="7537530" y="1118153"/>
            <a:ext cx="1946194" cy="39906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  <a:latin typeface="Avenir Next LT Pro"/>
              </a:rPr>
              <a:t>2027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1C3F6FB-45C8-5DBF-4871-899D7C9C9CBA}"/>
              </a:ext>
            </a:extLst>
          </p:cNvPr>
          <p:cNvSpPr/>
          <p:nvPr/>
        </p:nvSpPr>
        <p:spPr>
          <a:xfrm>
            <a:off x="9564868" y="1126177"/>
            <a:ext cx="1174760" cy="39906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  <a:latin typeface="Avenir Next LT Pro"/>
              </a:rPr>
              <a:t>2028</a:t>
            </a:r>
          </a:p>
        </p:txBody>
      </p:sp>
      <p:sp>
        <p:nvSpPr>
          <p:cNvPr id="36" name="Rounded Rectangle 51">
            <a:extLst>
              <a:ext uri="{FF2B5EF4-FFF2-40B4-BE49-F238E27FC236}">
                <a16:creationId xmlns:a16="http://schemas.microsoft.com/office/drawing/2014/main" id="{DD188FE5-5A79-2571-A5BB-692F51D7C214}"/>
              </a:ext>
            </a:extLst>
          </p:cNvPr>
          <p:cNvSpPr/>
          <p:nvPr/>
        </p:nvSpPr>
        <p:spPr>
          <a:xfrm>
            <a:off x="1508701" y="4978814"/>
            <a:ext cx="4073115" cy="3693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ysClr val="windowText" lastClr="000000"/>
                </a:solidFill>
                <a:latin typeface="Avenir Next LT Pro"/>
              </a:rPr>
              <a:t>Construction and Start-up</a:t>
            </a:r>
          </a:p>
        </p:txBody>
      </p:sp>
      <p:sp>
        <p:nvSpPr>
          <p:cNvPr id="38" name="Rounded Rectangle 7">
            <a:extLst>
              <a:ext uri="{FF2B5EF4-FFF2-40B4-BE49-F238E27FC236}">
                <a16:creationId xmlns:a16="http://schemas.microsoft.com/office/drawing/2014/main" id="{6F57AF82-4029-4DC0-614D-953D48F99B0D}"/>
              </a:ext>
            </a:extLst>
          </p:cNvPr>
          <p:cNvSpPr/>
          <p:nvPr/>
        </p:nvSpPr>
        <p:spPr>
          <a:xfrm>
            <a:off x="1469961" y="2699009"/>
            <a:ext cx="3555263" cy="4040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  <a:latin typeface="Avenir Next LT Pro"/>
              </a:rPr>
              <a:t>Coastal CDP Prior to Issuance Conditions</a:t>
            </a:r>
          </a:p>
        </p:txBody>
      </p:sp>
      <p:sp>
        <p:nvSpPr>
          <p:cNvPr id="40" name="Rounded Rectangle 59">
            <a:extLst>
              <a:ext uri="{FF2B5EF4-FFF2-40B4-BE49-F238E27FC236}">
                <a16:creationId xmlns:a16="http://schemas.microsoft.com/office/drawing/2014/main" id="{F3FEA15E-0918-65D6-B880-C6ABA0D04946}"/>
              </a:ext>
            </a:extLst>
          </p:cNvPr>
          <p:cNvSpPr/>
          <p:nvPr/>
        </p:nvSpPr>
        <p:spPr>
          <a:xfrm>
            <a:off x="5064980" y="3164467"/>
            <a:ext cx="4214191" cy="4239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  <a:latin typeface="Avenir Next LT Pro"/>
              </a:rPr>
              <a:t>Desal Construction</a:t>
            </a:r>
            <a:br>
              <a:rPr lang="en-US" sz="1100">
                <a:solidFill>
                  <a:schemeClr val="tx1"/>
                </a:solidFill>
                <a:latin typeface="Avenir Next LT Pro"/>
              </a:rPr>
            </a:br>
            <a:r>
              <a:rPr lang="en-US" sz="1100">
                <a:solidFill>
                  <a:schemeClr val="tx1"/>
                </a:solidFill>
                <a:latin typeface="Avenir Next LT Pro"/>
              </a:rPr>
              <a:t>24 months</a:t>
            </a:r>
          </a:p>
        </p:txBody>
      </p:sp>
      <p:sp>
        <p:nvSpPr>
          <p:cNvPr id="42" name="Rounded Rectangle 59">
            <a:extLst>
              <a:ext uri="{FF2B5EF4-FFF2-40B4-BE49-F238E27FC236}">
                <a16:creationId xmlns:a16="http://schemas.microsoft.com/office/drawing/2014/main" id="{D381055C-D76C-97CD-39D9-3CCA08D80599}"/>
              </a:ext>
            </a:extLst>
          </p:cNvPr>
          <p:cNvSpPr/>
          <p:nvPr/>
        </p:nvSpPr>
        <p:spPr>
          <a:xfrm>
            <a:off x="1711854" y="3169008"/>
            <a:ext cx="3313370" cy="4239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  <a:latin typeface="Avenir Next LT Pro"/>
              </a:rPr>
              <a:t>Desal Construction Contract</a:t>
            </a:r>
            <a:br>
              <a:rPr lang="en-US" sz="1100">
                <a:solidFill>
                  <a:schemeClr val="tx1"/>
                </a:solidFill>
                <a:latin typeface="Avenir Next LT Pro"/>
              </a:rPr>
            </a:br>
            <a:r>
              <a:rPr lang="en-US" sz="1100">
                <a:solidFill>
                  <a:schemeClr val="tx1"/>
                </a:solidFill>
                <a:latin typeface="Avenir Next LT Pro"/>
              </a:rPr>
              <a:t>Negotiation &amp; Procurement</a:t>
            </a:r>
          </a:p>
        </p:txBody>
      </p:sp>
      <p:pic>
        <p:nvPicPr>
          <p:cNvPr id="44" name="Picture 43" descr="A glass of water on a stool&#10;&#10;Description automatically generated">
            <a:extLst>
              <a:ext uri="{FF2B5EF4-FFF2-40B4-BE49-F238E27FC236}">
                <a16:creationId xmlns:a16="http://schemas.microsoft.com/office/drawing/2014/main" id="{4C4775CC-EC0F-D758-8EA0-171596CD6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866" y="3469271"/>
            <a:ext cx="1859438" cy="301908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F42969-435B-1220-70D5-65AD94869BEB}"/>
              </a:ext>
            </a:extLst>
          </p:cNvPr>
          <p:cNvSpPr txBox="1"/>
          <p:nvPr/>
        </p:nvSpPr>
        <p:spPr>
          <a:xfrm>
            <a:off x="432716" y="227143"/>
            <a:ext cx="1042486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00689E"/>
                </a:solidFill>
                <a:latin typeface="Arial"/>
                <a:cs typeface="Arial"/>
              </a:rPr>
              <a:t>Water Supply Project - </a:t>
            </a:r>
            <a:r>
              <a:rPr lang="en-US" sz="3200">
                <a:solidFill>
                  <a:srgbClr val="00689E"/>
                </a:solidFill>
                <a:latin typeface="Arial"/>
                <a:cs typeface="Arial"/>
              </a:rPr>
              <a:t>Schedule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3B7D25-5E32-43EA-0BFB-0F398ED3824D}"/>
              </a:ext>
            </a:extLst>
          </p:cNvPr>
          <p:cNvSpPr txBox="1"/>
          <p:nvPr/>
        </p:nvSpPr>
        <p:spPr>
          <a:xfrm>
            <a:off x="1409699" y="6522444"/>
            <a:ext cx="9372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569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INTERNAL USE ONLY – CONFIDENTIAL AND PROPRIETARY – DRAFT</a:t>
            </a:r>
          </a:p>
        </p:txBody>
      </p:sp>
    </p:spTree>
    <p:extLst>
      <p:ext uri="{BB962C8B-B14F-4D97-AF65-F5344CB8AC3E}">
        <p14:creationId xmlns:p14="http://schemas.microsoft.com/office/powerpoint/2010/main" val="33783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DBC7B-E8A3-43F3-B617-0A01C56EE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06" y="-1503339"/>
            <a:ext cx="12687806" cy="8470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BD6CE4-2B1D-4C42-BE89-899DAFEF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245" y="2742359"/>
            <a:ext cx="9601246" cy="1764792"/>
          </a:xfrm>
        </p:spPr>
        <p:txBody>
          <a:bodyPr/>
          <a:lstStyle/>
          <a:p>
            <a:r>
              <a:rPr lang="en-US" sz="8000">
                <a:latin typeface="Arial"/>
                <a:cs typeface="Arial"/>
              </a:rPr>
              <a:t>Thank You</a:t>
            </a:r>
            <a:br>
              <a:rPr lang="en-US" sz="8000">
                <a:latin typeface="Arial"/>
              </a:rPr>
            </a:br>
            <a:endParaRPr lang="en-US" sz="8000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93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CAE9-DC77-5B4B-A782-6F9C31003A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California American Water - Monterey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C79477-89D1-6BB2-B07D-62208BC4A487}"/>
              </a:ext>
            </a:extLst>
          </p:cNvPr>
          <p:cNvSpPr/>
          <p:nvPr/>
        </p:nvSpPr>
        <p:spPr>
          <a:xfrm>
            <a:off x="6511778" y="1909782"/>
            <a:ext cx="1191195" cy="680219"/>
          </a:xfrm>
          <a:prstGeom prst="rect">
            <a:avLst/>
          </a:pr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69FD1C-3061-F5CA-1D8B-B20FD10C0D64}"/>
              </a:ext>
            </a:extLst>
          </p:cNvPr>
          <p:cNvSpPr txBox="1"/>
          <p:nvPr/>
        </p:nvSpPr>
        <p:spPr>
          <a:xfrm>
            <a:off x="6604912" y="1985216"/>
            <a:ext cx="996461" cy="60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venir Next LT Pro"/>
              </a:rPr>
              <a:t>680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167C00-F586-6696-C0D9-548B4CACB1C9}"/>
              </a:ext>
            </a:extLst>
          </p:cNvPr>
          <p:cNvSpPr txBox="1"/>
          <p:nvPr/>
        </p:nvSpPr>
        <p:spPr>
          <a:xfrm>
            <a:off x="6447430" y="2528742"/>
            <a:ext cx="5109323" cy="68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20"/>
              </a:lnSpc>
              <a:spcAft>
                <a:spcPts val="600"/>
              </a:spcAft>
            </a:pPr>
            <a:r>
              <a:rPr lang="en-US" sz="1600" b="1">
                <a:solidFill>
                  <a:srgbClr val="00689E"/>
                </a:solidFill>
                <a:latin typeface="Avenir Next LT Pro"/>
              </a:rPr>
              <a:t>Miles of infrastructure – enough pipe to reach Arizona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EB3C43-5097-0A8E-2E47-8C4DD666195E}"/>
              </a:ext>
            </a:extLst>
          </p:cNvPr>
          <p:cNvSpPr/>
          <p:nvPr/>
        </p:nvSpPr>
        <p:spPr>
          <a:xfrm>
            <a:off x="6511779" y="3208667"/>
            <a:ext cx="1187809" cy="649739"/>
          </a:xfrm>
          <a:prstGeom prst="rect">
            <a:avLst/>
          </a:pr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F18400-CBB3-D48F-9ED5-BBA2A398DCEA}"/>
              </a:ext>
            </a:extLst>
          </p:cNvPr>
          <p:cNvSpPr txBox="1"/>
          <p:nvPr/>
        </p:nvSpPr>
        <p:spPr>
          <a:xfrm>
            <a:off x="6444044" y="5128041"/>
            <a:ext cx="5109323" cy="68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20"/>
              </a:lnSpc>
              <a:spcAft>
                <a:spcPts val="600"/>
              </a:spcAft>
            </a:pPr>
            <a:r>
              <a:rPr lang="en-US" sz="1600" b="1">
                <a:solidFill>
                  <a:srgbClr val="00689E"/>
                </a:solidFill>
                <a:latin typeface="Avenir Next LT Pro"/>
              </a:rPr>
              <a:t>Local employees who are members of our communities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839580-F768-AF0D-8F33-262635DDE6AB}"/>
              </a:ext>
            </a:extLst>
          </p:cNvPr>
          <p:cNvSpPr txBox="1"/>
          <p:nvPr/>
        </p:nvSpPr>
        <p:spPr>
          <a:xfrm>
            <a:off x="6604912" y="3268236"/>
            <a:ext cx="1043876" cy="594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venir Next LT Pro"/>
              </a:rPr>
              <a:t>100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CD557E-483A-7A6B-1B79-714768041226}"/>
              </a:ext>
            </a:extLst>
          </p:cNvPr>
          <p:cNvSpPr/>
          <p:nvPr/>
        </p:nvSpPr>
        <p:spPr>
          <a:xfrm>
            <a:off x="6511779" y="4497248"/>
            <a:ext cx="1189108" cy="629419"/>
          </a:xfrm>
          <a:prstGeom prst="rect">
            <a:avLst/>
          </a:prstGeom>
          <a:solidFill>
            <a:srgbClr val="66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04D647-BDD0-602C-A6EF-2A28AC988D40}"/>
              </a:ext>
            </a:extLst>
          </p:cNvPr>
          <p:cNvSpPr txBox="1"/>
          <p:nvPr/>
        </p:nvSpPr>
        <p:spPr>
          <a:xfrm>
            <a:off x="6631611" y="4492477"/>
            <a:ext cx="998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venir Next LT Pro"/>
              </a:rPr>
              <a:t>95+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BE625-056A-A0D7-12C9-9E13E458D380}"/>
              </a:ext>
            </a:extLst>
          </p:cNvPr>
          <p:cNvSpPr txBox="1"/>
          <p:nvPr/>
        </p:nvSpPr>
        <p:spPr>
          <a:xfrm>
            <a:off x="1409699" y="6522444"/>
            <a:ext cx="9372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5695"/>
                </a:solidFill>
                <a:effectLst/>
                <a:latin typeface="Avenir Next LT Pro"/>
                <a:ea typeface="Calibri" panose="020F0502020204030204" pitchFamily="34" charset="0"/>
              </a:rPr>
              <a:t>FOR INTERNAL USE ONLY – CONFIDENTIAL AND PROPRIETARY – DRAFT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2AA7BB1-E322-223F-6C44-463CFF02B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7571" y="1913437"/>
            <a:ext cx="5040385" cy="38791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latin typeface="Avenir Next LT Pro"/>
              </a:rPr>
              <a:t>California American Water’s Central Division, based in Pacific Grove, is proud to provide reliable water service to our over 40,000 connections serving roughly 100,000 customers.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9FF8B-8413-6DB1-B435-B0D9EEA0FC3F}"/>
              </a:ext>
            </a:extLst>
          </p:cNvPr>
          <p:cNvSpPr txBox="1"/>
          <p:nvPr/>
        </p:nvSpPr>
        <p:spPr>
          <a:xfrm>
            <a:off x="6451600" y="397256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689E"/>
                </a:solidFill>
                <a:latin typeface="Avenir Next LT Pro"/>
              </a:rPr>
              <a:t>Water Storage Tanks</a:t>
            </a:r>
          </a:p>
        </p:txBody>
      </p:sp>
    </p:spTree>
    <p:extLst>
      <p:ext uri="{BB962C8B-B14F-4D97-AF65-F5344CB8AC3E}">
        <p14:creationId xmlns:p14="http://schemas.microsoft.com/office/powerpoint/2010/main" val="2794872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AD38E22-ABB9-EEBF-9273-6955D08655AF}"/>
              </a:ext>
            </a:extLst>
          </p:cNvPr>
          <p:cNvSpPr txBox="1">
            <a:spLocks/>
          </p:cNvSpPr>
          <p:nvPr/>
        </p:nvSpPr>
        <p:spPr>
          <a:xfrm>
            <a:off x="427892" y="128682"/>
            <a:ext cx="11336216" cy="5640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89E"/>
                </a:solidFill>
                <a:latin typeface="Avenir Black"/>
                <a:ea typeface="+mj-ea"/>
                <a:cs typeface="+mj-cs"/>
              </a:defRPr>
            </a:lvl1pPr>
          </a:lstStyle>
          <a:p>
            <a:r>
              <a:rPr lang="en-US">
                <a:latin typeface="Arial"/>
                <a:cs typeface="Arial"/>
              </a:rPr>
              <a:t>Central Division – Water Systems</a:t>
            </a:r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6E24C784-C57F-1A81-3919-BA018E49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22" y="870503"/>
            <a:ext cx="8929355" cy="56950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9C294D-00DB-ABA1-8D0D-C3B4282D8E14}"/>
              </a:ext>
            </a:extLst>
          </p:cNvPr>
          <p:cNvSpPr/>
          <p:nvPr/>
        </p:nvSpPr>
        <p:spPr>
          <a:xfrm>
            <a:off x="8506655" y="739093"/>
            <a:ext cx="3633373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>
              <a:solidFill>
                <a:srgbClr val="2F5597"/>
              </a:solidFill>
              <a:latin typeface="Arial"/>
              <a:cs typeface="Arial"/>
            </a:endParaRPr>
          </a:p>
          <a:p>
            <a:pPr algn="ctr"/>
            <a:endParaRPr lang="en-US">
              <a:solidFill>
                <a:srgbClr val="2F5597"/>
              </a:solidFill>
              <a:latin typeface="Arial"/>
              <a:cs typeface="Arial"/>
            </a:endParaRPr>
          </a:p>
          <a:p>
            <a:pPr algn="ctr"/>
            <a:r>
              <a:rPr lang="en-US" sz="2000" b="1">
                <a:solidFill>
                  <a:srgbClr val="2F5597"/>
                </a:solidFill>
                <a:latin typeface="Avenir Black"/>
                <a:cs typeface="Arial"/>
              </a:rPr>
              <a:t>Basins within Service Area</a:t>
            </a:r>
            <a:r>
              <a:rPr lang="en-US" sz="2000">
                <a:solidFill>
                  <a:srgbClr val="2F5597"/>
                </a:solidFill>
                <a:latin typeface="Avenir Next LT Pro"/>
                <a:cs typeface="Arial"/>
              </a:rPr>
              <a:t>:</a:t>
            </a:r>
            <a:br>
              <a:rPr lang="en-US" sz="2000">
                <a:latin typeface="Avenir Next LT Pro" panose="020B0504020202020204" pitchFamily="34" charset="0"/>
              </a:rPr>
            </a:br>
            <a:endParaRPr lang="en-US" sz="2000">
              <a:solidFill>
                <a:srgbClr val="2F5597"/>
              </a:solidFill>
              <a:latin typeface="Avenir Next LT Pro" panose="020B0504020202020204" pitchFamily="34" charset="0"/>
              <a:cs typeface="Arial"/>
            </a:endParaRPr>
          </a:p>
          <a:p>
            <a:pPr algn="ctr"/>
            <a:r>
              <a:rPr lang="en-US" sz="2000">
                <a:solidFill>
                  <a:srgbClr val="2F5597"/>
                </a:solidFill>
                <a:latin typeface="Avenir Next LT Pro"/>
                <a:cs typeface="Arial"/>
              </a:rPr>
              <a:t>Seaside Basin</a:t>
            </a:r>
          </a:p>
          <a:p>
            <a:pPr algn="ctr"/>
            <a:endParaRPr lang="en-US" sz="2000">
              <a:solidFill>
                <a:srgbClr val="2F5597"/>
              </a:solidFill>
              <a:latin typeface="Avenir Next LT Pro" panose="020B0504020202020204" pitchFamily="34" charset="0"/>
              <a:cs typeface="Arial"/>
            </a:endParaRPr>
          </a:p>
          <a:p>
            <a:pPr algn="ctr"/>
            <a:r>
              <a:rPr lang="en-US" sz="2000">
                <a:solidFill>
                  <a:srgbClr val="2F5597"/>
                </a:solidFill>
                <a:latin typeface="Avenir Next LT Pro"/>
                <a:cs typeface="Arial"/>
              </a:rPr>
              <a:t>Monterey Subbasin</a:t>
            </a:r>
          </a:p>
          <a:p>
            <a:pPr algn="ctr"/>
            <a:endParaRPr lang="en-US" sz="2000">
              <a:solidFill>
                <a:srgbClr val="2F5597"/>
              </a:solidFill>
              <a:latin typeface="Avenir Next LT Pro" panose="020B0504020202020204" pitchFamily="34" charset="0"/>
              <a:cs typeface="Arial"/>
            </a:endParaRPr>
          </a:p>
          <a:p>
            <a:pPr algn="ctr"/>
            <a:r>
              <a:rPr lang="en-US" sz="2000">
                <a:solidFill>
                  <a:srgbClr val="2F5597"/>
                </a:solidFill>
                <a:latin typeface="Avenir Next LT Pro"/>
                <a:cs typeface="Arial"/>
              </a:rPr>
              <a:t>180/400 Aquifer</a:t>
            </a:r>
          </a:p>
          <a:p>
            <a:pPr algn="ctr"/>
            <a:endParaRPr lang="en-US" sz="2000">
              <a:solidFill>
                <a:srgbClr val="2F5597"/>
              </a:solidFill>
              <a:latin typeface="Avenir Next LT Pro" panose="020B0504020202020204" pitchFamily="34" charset="0"/>
              <a:cs typeface="Arial"/>
            </a:endParaRPr>
          </a:p>
          <a:p>
            <a:pPr algn="ctr"/>
            <a:r>
              <a:rPr lang="en-US" sz="2000">
                <a:solidFill>
                  <a:srgbClr val="2F5597"/>
                </a:solidFill>
                <a:latin typeface="Avenir Next LT Pro"/>
                <a:cs typeface="Arial"/>
              </a:rPr>
              <a:t>Langley Area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175A67-E283-7A8D-23D4-85201C0B8EA3}"/>
              </a:ext>
            </a:extLst>
          </p:cNvPr>
          <p:cNvSpPr/>
          <p:nvPr/>
        </p:nvSpPr>
        <p:spPr>
          <a:xfrm>
            <a:off x="8716108" y="4091774"/>
            <a:ext cx="1688123" cy="626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E742A0-8C5F-4DF5-DD03-B691CFCABDBD}"/>
              </a:ext>
            </a:extLst>
          </p:cNvPr>
          <p:cNvSpPr txBox="1"/>
          <p:nvPr/>
        </p:nvSpPr>
        <p:spPr>
          <a:xfrm>
            <a:off x="1409699" y="6522444"/>
            <a:ext cx="9372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5695"/>
                </a:solidFill>
                <a:effectLst/>
                <a:latin typeface="Avenir Next LT Pro"/>
                <a:ea typeface="Calibri" panose="020F0502020204030204" pitchFamily="34" charset="0"/>
              </a:rPr>
              <a:t>FOR INTERNAL USE ONLY – CONFIDENTIAL AND PROPRIETARY – DRAFT</a:t>
            </a:r>
          </a:p>
        </p:txBody>
      </p:sp>
    </p:spTree>
    <p:extLst>
      <p:ext uri="{BB962C8B-B14F-4D97-AF65-F5344CB8AC3E}">
        <p14:creationId xmlns:p14="http://schemas.microsoft.com/office/powerpoint/2010/main" val="350539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39C4D5-328F-7DDC-1E0D-9692DB7FAF55}"/>
              </a:ext>
            </a:extLst>
          </p:cNvPr>
          <p:cNvSpPr txBox="1"/>
          <p:nvPr/>
        </p:nvSpPr>
        <p:spPr>
          <a:xfrm>
            <a:off x="494921" y="231264"/>
            <a:ext cx="962736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00689E"/>
                </a:solidFill>
                <a:latin typeface="Arial"/>
                <a:cs typeface="Arial"/>
              </a:rPr>
              <a:t>Water Supply Constraints</a:t>
            </a:r>
            <a:endParaRPr lang="en-US" sz="3200" b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F88034-CE4C-712C-F229-133CEBD3E27B}"/>
              </a:ext>
            </a:extLst>
          </p:cNvPr>
          <p:cNvSpPr txBox="1">
            <a:spLocks/>
          </p:cNvSpPr>
          <p:nvPr/>
        </p:nvSpPr>
        <p:spPr>
          <a:xfrm>
            <a:off x="625784" y="1889524"/>
            <a:ext cx="6043402" cy="2312997"/>
          </a:xfrm>
          <a:prstGeom prst="rect">
            <a:avLst/>
          </a:prstGeom>
          <a:effectLst>
            <a:softEdge rad="203200"/>
          </a:effectLst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000" b="1">
                <a:solidFill>
                  <a:schemeClr val="accent1"/>
                </a:solidFill>
                <a:latin typeface="Avenir Next LT Pro" panose="020B0504020202020204" pitchFamily="34" charset="0"/>
                <a:cs typeface="Arial"/>
              </a:rPr>
              <a:t>Carmel River</a:t>
            </a:r>
            <a:r>
              <a:rPr lang="en-US" sz="2000">
                <a:solidFill>
                  <a:schemeClr val="accent1"/>
                </a:solidFill>
                <a:latin typeface="Avenir Next LT Pro" panose="020B0504020202020204" pitchFamily="34" charset="0"/>
                <a:cs typeface="Arial"/>
              </a:rPr>
              <a:t>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/>
              </a:rPr>
              <a:t>— State ordered withdrawals reduced by more than 50%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sz="2000" b="1">
                <a:solidFill>
                  <a:schemeClr val="accent1"/>
                </a:solidFill>
                <a:latin typeface="Avenir Next LT Pro" panose="020B0504020202020204" pitchFamily="34" charset="0"/>
                <a:cs typeface="Arial"/>
              </a:rPr>
              <a:t>Seaside Basin</a:t>
            </a:r>
            <a:r>
              <a:rPr lang="en-US" sz="2000">
                <a:solidFill>
                  <a:schemeClr val="accent1"/>
                </a:solidFill>
                <a:latin typeface="Avenir Next LT Pro" panose="020B0504020202020204" pitchFamily="34" charset="0"/>
                <a:cs typeface="Arial"/>
              </a:rPr>
              <a:t>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/>
              </a:rPr>
              <a:t>— Court-ordered withdrawal reduction by more than 50%</a:t>
            </a:r>
          </a:p>
          <a:p>
            <a:pPr>
              <a:spcBef>
                <a:spcPts val="1800"/>
              </a:spcBef>
            </a:pPr>
            <a:r>
              <a:rPr lang="en-US" sz="2000" b="1">
                <a:solidFill>
                  <a:schemeClr val="accent1"/>
                </a:solidFill>
                <a:latin typeface="Avenir Next LT Pro" panose="020B0504020202020204" pitchFamily="34" charset="0"/>
                <a:cs typeface="Arial"/>
              </a:rPr>
              <a:t>Drought</a:t>
            </a:r>
            <a:r>
              <a:rPr lang="en-US" sz="2000" b="1">
                <a:solidFill>
                  <a:srgbClr val="002060"/>
                </a:solidFill>
                <a:latin typeface="Avenir Next LT Pro" panose="020B0504020202020204" pitchFamily="34" charset="0"/>
                <a:cs typeface="Arial"/>
              </a:rPr>
              <a:t>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/>
              </a:rPr>
              <a:t>— Our region is facing increased periods of drought</a:t>
            </a:r>
          </a:p>
        </p:txBody>
      </p:sp>
      <p:pic>
        <p:nvPicPr>
          <p:cNvPr id="7" name="Picture 6" descr="A map of a large area&#10;&#10;Description automatically generated">
            <a:extLst>
              <a:ext uri="{FF2B5EF4-FFF2-40B4-BE49-F238E27FC236}">
                <a16:creationId xmlns:a16="http://schemas.microsoft.com/office/drawing/2014/main" id="{258FF5D7-A655-EE40-A72E-9DCB89E6D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07" y="1165253"/>
            <a:ext cx="4735053" cy="37627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77AF92-3DD3-FB9D-A541-DAA9009CAD12}"/>
              </a:ext>
            </a:extLst>
          </p:cNvPr>
          <p:cNvSpPr txBox="1"/>
          <p:nvPr/>
        </p:nvSpPr>
        <p:spPr>
          <a:xfrm>
            <a:off x="625784" y="5276006"/>
            <a:ext cx="700518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i="1">
                <a:solidFill>
                  <a:schemeClr val="accent1"/>
                </a:solidFill>
                <a:latin typeface="Avenir Next LT Pro" panose="020B0504020202020204" pitchFamily="34" charset="0"/>
                <a:cs typeface="Arial"/>
              </a:rPr>
              <a:t>The required cutbacks to existing supplies cannot be met without replacement water 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04FF8-6D3D-6EA2-47D3-12BAF37C9949}"/>
              </a:ext>
            </a:extLst>
          </p:cNvPr>
          <p:cNvSpPr txBox="1"/>
          <p:nvPr/>
        </p:nvSpPr>
        <p:spPr>
          <a:xfrm>
            <a:off x="1409699" y="6522444"/>
            <a:ext cx="9372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5695"/>
                </a:solidFill>
                <a:effectLst/>
                <a:latin typeface="Avenir Next LT Pro"/>
                <a:ea typeface="Calibri" panose="020F0502020204030204" pitchFamily="34" charset="0"/>
              </a:rPr>
              <a:t>FOR INTERNAL USE ONLY – CONFIDENTIAL AND PROPRIETARY – DRAFT</a:t>
            </a:r>
          </a:p>
        </p:txBody>
      </p:sp>
    </p:spTree>
    <p:extLst>
      <p:ext uri="{BB962C8B-B14F-4D97-AF65-F5344CB8AC3E}">
        <p14:creationId xmlns:p14="http://schemas.microsoft.com/office/powerpoint/2010/main" val="4263570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6EA90C-C51A-8120-C9CC-5729E7ED8533}"/>
              </a:ext>
            </a:extLst>
          </p:cNvPr>
          <p:cNvSpPr/>
          <p:nvPr/>
        </p:nvSpPr>
        <p:spPr>
          <a:xfrm>
            <a:off x="1151209" y="1410592"/>
            <a:ext cx="4271450" cy="17508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Avenir Next LT Pro"/>
            </a:endParaRPr>
          </a:p>
          <a:p>
            <a:pPr algn="ctr"/>
            <a:r>
              <a:rPr lang="en-US" sz="2400" b="1">
                <a:latin typeface="Avenir Next LT Pro"/>
              </a:rPr>
              <a:t>CURRENT SUPPLIES ~ 8,500 AF</a:t>
            </a:r>
          </a:p>
          <a:p>
            <a:pPr algn="ctr"/>
            <a:r>
              <a:rPr lang="en-US" sz="1600" b="1">
                <a:latin typeface="Avenir Next LT Pro"/>
              </a:rPr>
              <a:t>Assumes WY22/23 drought and includes PWM, Carmel, Seaside Basin, Sand City</a:t>
            </a:r>
          </a:p>
          <a:p>
            <a:pPr algn="ctr"/>
            <a:endParaRPr lang="en-US" sz="2400" b="1">
              <a:latin typeface="Avenir Next LT Pr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0E5305-D0E9-2FE8-4AE4-3CABD3B54705}"/>
              </a:ext>
            </a:extLst>
          </p:cNvPr>
          <p:cNvSpPr/>
          <p:nvPr/>
        </p:nvSpPr>
        <p:spPr>
          <a:xfrm>
            <a:off x="5422658" y="1410592"/>
            <a:ext cx="1029678" cy="1750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3000">
                <a:schemeClr val="accent1">
                  <a:lumMod val="60000"/>
                  <a:lumOff val="40000"/>
                  <a:alpha val="85000"/>
                </a:schemeClr>
              </a:gs>
              <a:gs pos="51000">
                <a:schemeClr val="tx2">
                  <a:lumMod val="20000"/>
                  <a:lumOff val="80000"/>
                  <a:alpha val="63371"/>
                </a:schemeClr>
              </a:gs>
            </a:gsLst>
            <a:lin ang="0" scaled="1"/>
            <a:tileRect/>
          </a:gra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>
                  <a:lumMod val="65000"/>
                  <a:lumOff val="35000"/>
                </a:schemeClr>
              </a:solidFill>
              <a:latin typeface="Avenir Next LT Pro"/>
            </a:endParaRPr>
          </a:p>
          <a:p>
            <a:pPr algn="ctr"/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/>
              </a:rPr>
              <a:t>ASR</a:t>
            </a:r>
            <a:br>
              <a:rPr lang="en-US" sz="3600" b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/>
              </a:rPr>
            </a:br>
            <a:endParaRPr lang="en-US" b="1">
              <a:solidFill>
                <a:schemeClr val="tx1">
                  <a:lumMod val="65000"/>
                  <a:lumOff val="35000"/>
                </a:schemeClr>
              </a:solidFill>
              <a:latin typeface="Avenir Next LT Pro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BEEF87-EDD8-C8BC-59B0-B762E7ABCA71}"/>
              </a:ext>
            </a:extLst>
          </p:cNvPr>
          <p:cNvSpPr/>
          <p:nvPr/>
        </p:nvSpPr>
        <p:spPr>
          <a:xfrm>
            <a:off x="1149100" y="4380905"/>
            <a:ext cx="6383437" cy="17533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Avenir Next LT Pro"/>
            </a:endParaRPr>
          </a:p>
          <a:p>
            <a:pPr algn="ctr"/>
            <a:r>
              <a:rPr lang="en-US" sz="2400" b="1" dirty="0">
                <a:latin typeface="Avenir Next LT Pro"/>
              </a:rPr>
              <a:t>CURRENT DEMAND ~ 9,200 AFY</a:t>
            </a:r>
          </a:p>
          <a:p>
            <a:pPr algn="ctr"/>
            <a:r>
              <a:rPr lang="en-US" sz="1600" b="1" dirty="0">
                <a:latin typeface="Avenir Next LT Pro"/>
              </a:rPr>
              <a:t>Dependent on limited ASR bank</a:t>
            </a:r>
          </a:p>
          <a:p>
            <a:pPr algn="ctr"/>
            <a:endParaRPr lang="en-US" sz="2400" b="1" dirty="0">
              <a:latin typeface="Avenir Next LT Pro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35311B8-A262-AE1F-4D16-14009391B308}"/>
              </a:ext>
            </a:extLst>
          </p:cNvPr>
          <p:cNvCxnSpPr>
            <a:cxnSpLocks/>
          </p:cNvCxnSpPr>
          <p:nvPr/>
        </p:nvCxnSpPr>
        <p:spPr>
          <a:xfrm>
            <a:off x="6452336" y="3241862"/>
            <a:ext cx="0" cy="98189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39849C1-7243-59E3-5562-6C10E02E14DC}"/>
              </a:ext>
            </a:extLst>
          </p:cNvPr>
          <p:cNvSpPr txBox="1"/>
          <p:nvPr/>
        </p:nvSpPr>
        <p:spPr>
          <a:xfrm>
            <a:off x="7532537" y="1410592"/>
            <a:ext cx="430742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venir Next LT Pro"/>
              </a:rPr>
              <a:t>Need sufficient long-term supplies to address critical needs such 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/>
              </a:rPr>
              <a:t>Future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/>
              </a:rPr>
              <a:t>Climate Change &amp; Drought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/>
              </a:rPr>
              <a:t>Operation Supply Buffer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/>
              </a:rPr>
              <a:t>Seaside Basin Protection</a:t>
            </a:r>
          </a:p>
          <a:p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"/>
            </a:endParaRPr>
          </a:p>
          <a:p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82A4FA-A8F9-0A33-A5DD-BBF2B4E7C1B9}"/>
              </a:ext>
            </a:extLst>
          </p:cNvPr>
          <p:cNvSpPr txBox="1"/>
          <p:nvPr/>
        </p:nvSpPr>
        <p:spPr>
          <a:xfrm>
            <a:off x="500734" y="435078"/>
            <a:ext cx="991628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2F5597"/>
                </a:solidFill>
                <a:latin typeface="Arial"/>
                <a:cs typeface="Arial"/>
              </a:rPr>
              <a:t>Today’s Supplies at a Critical Juncture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CD09D7C-79A8-7152-4482-7D8ABEA81F77}"/>
              </a:ext>
            </a:extLst>
          </p:cNvPr>
          <p:cNvCxnSpPr>
            <a:cxnSpLocks/>
          </p:cNvCxnSpPr>
          <p:nvPr/>
        </p:nvCxnSpPr>
        <p:spPr>
          <a:xfrm flipH="1">
            <a:off x="6622920" y="4143236"/>
            <a:ext cx="90961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9CC0A46-3DC1-350E-13A1-0DE0F32A18F4}"/>
              </a:ext>
            </a:extLst>
          </p:cNvPr>
          <p:cNvSpPr txBox="1"/>
          <p:nvPr/>
        </p:nvSpPr>
        <p:spPr>
          <a:xfrm>
            <a:off x="1409699" y="6522444"/>
            <a:ext cx="9372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569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INTERNAL USE ONLY – CONFIDENTIAL AND PROPRIETARY – DRAFT</a:t>
            </a:r>
          </a:p>
        </p:txBody>
      </p:sp>
    </p:spTree>
    <p:extLst>
      <p:ext uri="{BB962C8B-B14F-4D97-AF65-F5344CB8AC3E}">
        <p14:creationId xmlns:p14="http://schemas.microsoft.com/office/powerpoint/2010/main" val="33800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EB56D8B-E135-D447-8935-302F03487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945" y="374010"/>
            <a:ext cx="9779876" cy="535531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Sources: </a:t>
            </a:r>
            <a:r>
              <a:rPr lang="en-US" b="0">
                <a:latin typeface="Arial"/>
                <a:cs typeface="Arial"/>
              </a:rPr>
              <a:t>Past, Present &amp; Future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BC6497-1490-3701-5D3F-CF3A4705C39E}"/>
              </a:ext>
            </a:extLst>
          </p:cNvPr>
          <p:cNvSpPr/>
          <p:nvPr/>
        </p:nvSpPr>
        <p:spPr>
          <a:xfrm>
            <a:off x="8386399" y="1716065"/>
            <a:ext cx="3538380" cy="35827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Show glass of 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8036A-BCC9-3AB9-A783-DAAD980D4C01}"/>
              </a:ext>
            </a:extLst>
          </p:cNvPr>
          <p:cNvSpPr txBox="1"/>
          <p:nvPr/>
        </p:nvSpPr>
        <p:spPr>
          <a:xfrm>
            <a:off x="9240405" y="5476111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Next LT Pro Light" panose="020B0304020202020204" pitchFamily="34" charset="0"/>
              </a:rPr>
              <a:t>FUTURE 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565EE7-9308-2515-AD44-84D1FAA86ABA}"/>
              </a:ext>
            </a:extLst>
          </p:cNvPr>
          <p:cNvSpPr txBox="1"/>
          <p:nvPr/>
        </p:nvSpPr>
        <p:spPr>
          <a:xfrm>
            <a:off x="5128769" y="5438533"/>
            <a:ext cx="23512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Avenir Next LT Pro Light" panose="020B0304020202020204" pitchFamily="34" charset="0"/>
              </a:rPr>
              <a:t>CURRENT 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0C39E-03F0-4CA4-E5F3-DB391F60E167}"/>
              </a:ext>
            </a:extLst>
          </p:cNvPr>
          <p:cNvSpPr txBox="1"/>
          <p:nvPr/>
        </p:nvSpPr>
        <p:spPr>
          <a:xfrm>
            <a:off x="550916" y="5388429"/>
            <a:ext cx="2337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Avenir Next LT Pro Light" panose="020B0304020202020204" pitchFamily="34" charset="0"/>
              </a:rPr>
              <a:t>HISTORIC SOURCES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49DB339-3701-F2A0-3F76-748783BB1741}"/>
              </a:ext>
            </a:extLst>
          </p:cNvPr>
          <p:cNvGraphicFramePr>
            <a:graphicFrameLocks/>
          </p:cNvGraphicFramePr>
          <p:nvPr/>
        </p:nvGraphicFramePr>
        <p:xfrm>
          <a:off x="-1318234" y="1100239"/>
          <a:ext cx="6666848" cy="4452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8666B5A-679C-FC96-B150-1047BB8F6DA2}"/>
              </a:ext>
            </a:extLst>
          </p:cNvPr>
          <p:cNvGraphicFramePr>
            <a:graphicFrameLocks/>
          </p:cNvGraphicFramePr>
          <p:nvPr/>
        </p:nvGraphicFramePr>
        <p:xfrm>
          <a:off x="2423056" y="1137817"/>
          <a:ext cx="7605997" cy="445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1B7C0BEC-329F-7BDE-B74B-FECA47135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766" y="1137817"/>
            <a:ext cx="7608467" cy="4456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26A35C-E9B5-6107-B056-3FA412B5A3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94798" y="2103848"/>
            <a:ext cx="1920457" cy="2880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7C0CED-E4DA-F157-A6B5-EE1DF688BF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825783" y="1797695"/>
            <a:ext cx="746913" cy="11682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6A3B30-5D32-29EE-C50E-698603BE2C9E}"/>
              </a:ext>
            </a:extLst>
          </p:cNvPr>
          <p:cNvSpPr txBox="1"/>
          <p:nvPr/>
        </p:nvSpPr>
        <p:spPr>
          <a:xfrm>
            <a:off x="10432401" y="4540984"/>
            <a:ext cx="856872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</a:rPr>
              <a:t>ePWM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9839A4-55F9-BF9A-F878-E6543FB1995A}"/>
              </a:ext>
            </a:extLst>
          </p:cNvPr>
          <p:cNvSpPr txBox="1"/>
          <p:nvPr/>
        </p:nvSpPr>
        <p:spPr>
          <a:xfrm>
            <a:off x="9262967" y="4547595"/>
            <a:ext cx="564578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ASR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A91694-FC70-E4EE-18D1-11B5DA5FB5F8}"/>
              </a:ext>
            </a:extLst>
          </p:cNvPr>
          <p:cNvSpPr txBox="1"/>
          <p:nvPr/>
        </p:nvSpPr>
        <p:spPr>
          <a:xfrm>
            <a:off x="9860379" y="4273033"/>
            <a:ext cx="704039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Desal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2BB94-8E52-232C-31AA-FFB3C6BAE12F}"/>
              </a:ext>
            </a:extLst>
          </p:cNvPr>
          <p:cNvSpPr txBox="1"/>
          <p:nvPr/>
        </p:nvSpPr>
        <p:spPr>
          <a:xfrm>
            <a:off x="1409699" y="6522444"/>
            <a:ext cx="9372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569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INTERNAL USE ONLY – CONFIDENTIAL AND PROPRIETARY – DRAFT</a:t>
            </a:r>
          </a:p>
        </p:txBody>
      </p:sp>
    </p:spTree>
    <p:extLst>
      <p:ext uri="{BB962C8B-B14F-4D97-AF65-F5344CB8AC3E}">
        <p14:creationId xmlns:p14="http://schemas.microsoft.com/office/powerpoint/2010/main" val="23877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624E6-80AC-4042-BBED-BB8B41610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9" b="161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023BE0F-4A76-4E4A-94A9-3F332A7DF006}"/>
              </a:ext>
            </a:extLst>
          </p:cNvPr>
          <p:cNvSpPr/>
          <p:nvPr/>
        </p:nvSpPr>
        <p:spPr>
          <a:xfrm>
            <a:off x="11224260" y="2190568"/>
            <a:ext cx="781050" cy="709978"/>
          </a:xfrm>
          <a:prstGeom prst="rect">
            <a:avLst/>
          </a:prstGeom>
          <a:solidFill>
            <a:schemeClr val="accent1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F2877C-26B7-4E65-B8ED-1D659C9CC383}"/>
              </a:ext>
            </a:extLst>
          </p:cNvPr>
          <p:cNvSpPr/>
          <p:nvPr/>
        </p:nvSpPr>
        <p:spPr>
          <a:xfrm>
            <a:off x="4742496" y="4834383"/>
            <a:ext cx="892494" cy="787902"/>
          </a:xfrm>
          <a:prstGeom prst="rect">
            <a:avLst/>
          </a:prstGeom>
          <a:solidFill>
            <a:schemeClr val="accent1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F84C9D-0FF9-4476-BEF9-A74916548C2D}"/>
              </a:ext>
            </a:extLst>
          </p:cNvPr>
          <p:cNvSpPr/>
          <p:nvPr/>
        </p:nvSpPr>
        <p:spPr>
          <a:xfrm>
            <a:off x="2787141" y="4890101"/>
            <a:ext cx="2705101" cy="64633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en-US" sz="36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Carmel River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7BF5D8-C223-4D6E-A288-D4279DD7ECB1}"/>
              </a:ext>
            </a:extLst>
          </p:cNvPr>
          <p:cNvSpPr/>
          <p:nvPr/>
        </p:nvSpPr>
        <p:spPr>
          <a:xfrm>
            <a:off x="9686100" y="2221350"/>
            <a:ext cx="257153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en-US" sz="32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Seaside Basin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B58F6A9-040A-4535-AB40-E3110B8B33EF}"/>
              </a:ext>
            </a:extLst>
          </p:cNvPr>
          <p:cNvSpPr/>
          <p:nvPr/>
        </p:nvSpPr>
        <p:spPr>
          <a:xfrm>
            <a:off x="4926533" y="1939395"/>
            <a:ext cx="3588817" cy="2994710"/>
          </a:xfrm>
          <a:custGeom>
            <a:avLst/>
            <a:gdLst>
              <a:gd name="connsiteX0" fmla="*/ 3588817 w 3588817"/>
              <a:gd name="connsiteY0" fmla="*/ 220875 h 2678325"/>
              <a:gd name="connsiteX1" fmla="*/ 1565707 w 3588817"/>
              <a:gd name="connsiteY1" fmla="*/ 3705 h 2678325"/>
              <a:gd name="connsiteX2" fmla="*/ 754177 w 3588817"/>
              <a:gd name="connsiteY2" fmla="*/ 380895 h 2678325"/>
              <a:gd name="connsiteX3" fmla="*/ 937057 w 3588817"/>
              <a:gd name="connsiteY3" fmla="*/ 1386735 h 2678325"/>
              <a:gd name="connsiteX4" fmla="*/ 56947 w 3588817"/>
              <a:gd name="connsiteY4" fmla="*/ 1912515 h 2678325"/>
              <a:gd name="connsiteX5" fmla="*/ 159817 w 3588817"/>
              <a:gd name="connsiteY5" fmla="*/ 2678325 h 26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8817" h="2678325">
                <a:moveTo>
                  <a:pt x="3588817" y="220875"/>
                </a:moveTo>
                <a:cubicBezTo>
                  <a:pt x="2813482" y="98955"/>
                  <a:pt x="2038147" y="-22965"/>
                  <a:pt x="1565707" y="3705"/>
                </a:cubicBezTo>
                <a:cubicBezTo>
                  <a:pt x="1093267" y="30375"/>
                  <a:pt x="858952" y="150390"/>
                  <a:pt x="754177" y="380895"/>
                </a:cubicBezTo>
                <a:cubicBezTo>
                  <a:pt x="649402" y="611400"/>
                  <a:pt x="1053262" y="1131465"/>
                  <a:pt x="937057" y="1386735"/>
                </a:cubicBezTo>
                <a:cubicBezTo>
                  <a:pt x="820852" y="1642005"/>
                  <a:pt x="186487" y="1697250"/>
                  <a:pt x="56947" y="1912515"/>
                </a:cubicBezTo>
                <a:cubicBezTo>
                  <a:pt x="-72593" y="2127780"/>
                  <a:pt x="43612" y="2403052"/>
                  <a:pt x="159817" y="2678325"/>
                </a:cubicBezTo>
              </a:path>
            </a:pathLst>
          </a:custGeom>
          <a:noFill/>
          <a:ln w="635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blur&#10;&#10;Description automatically generated">
            <a:extLst>
              <a:ext uri="{FF2B5EF4-FFF2-40B4-BE49-F238E27FC236}">
                <a16:creationId xmlns:a16="http://schemas.microsoft.com/office/drawing/2014/main" id="{422DF50B-D968-41E7-B272-BF365BF2E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284" y="4442311"/>
            <a:ext cx="7152647" cy="40233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24BDEC-C146-4E15-B475-9F7BA425FC27}"/>
              </a:ext>
            </a:extLst>
          </p:cNvPr>
          <p:cNvCxnSpPr>
            <a:cxnSpLocks/>
          </p:cNvCxnSpPr>
          <p:nvPr/>
        </p:nvCxnSpPr>
        <p:spPr>
          <a:xfrm flipH="1" flipV="1">
            <a:off x="8494166" y="2168826"/>
            <a:ext cx="1857984" cy="48696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3D7BFC-ACB6-4753-9A1F-06C89C43BF5E}"/>
              </a:ext>
            </a:extLst>
          </p:cNvPr>
          <p:cNvCxnSpPr/>
          <p:nvPr/>
        </p:nvCxnSpPr>
        <p:spPr>
          <a:xfrm>
            <a:off x="5427408" y="5100789"/>
            <a:ext cx="4040378" cy="122301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1620A18-D4CF-4BB8-A6DD-0722A1D527DB}"/>
              </a:ext>
            </a:extLst>
          </p:cNvPr>
          <p:cNvSpPr/>
          <p:nvPr/>
        </p:nvSpPr>
        <p:spPr>
          <a:xfrm>
            <a:off x="9830750" y="4241207"/>
            <a:ext cx="890590" cy="736805"/>
          </a:xfrm>
          <a:prstGeom prst="rect">
            <a:avLst/>
          </a:prstGeom>
          <a:solidFill>
            <a:schemeClr val="accent1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13A5B4-D848-484F-A278-7E6C9909421F}"/>
              </a:ext>
            </a:extLst>
          </p:cNvPr>
          <p:cNvSpPr/>
          <p:nvPr/>
        </p:nvSpPr>
        <p:spPr>
          <a:xfrm>
            <a:off x="8720865" y="4434432"/>
            <a:ext cx="2341474" cy="83099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en-US" sz="2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Aquifer Storage </a:t>
            </a:r>
            <a:br>
              <a:rPr lang="en-US" sz="2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2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Recovery</a:t>
            </a:r>
            <a:endParaRPr lang="en-US" sz="2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AF05887-2022-4D8C-AF4F-92F1815F0AEC}"/>
              </a:ext>
            </a:extLst>
          </p:cNvPr>
          <p:cNvSpPr/>
          <p:nvPr/>
        </p:nvSpPr>
        <p:spPr>
          <a:xfrm>
            <a:off x="9501684" y="2761379"/>
            <a:ext cx="1745232" cy="3692614"/>
          </a:xfrm>
          <a:custGeom>
            <a:avLst/>
            <a:gdLst>
              <a:gd name="connsiteX0" fmla="*/ 0 w 1901595"/>
              <a:gd name="connsiteY0" fmla="*/ 2251710 h 2342504"/>
              <a:gd name="connsiteX1" fmla="*/ 1417320 w 1901595"/>
              <a:gd name="connsiteY1" fmla="*/ 2217420 h 2342504"/>
              <a:gd name="connsiteX2" fmla="*/ 1897380 w 1901595"/>
              <a:gd name="connsiteY2" fmla="*/ 1040130 h 2342504"/>
              <a:gd name="connsiteX3" fmla="*/ 1200150 w 1901595"/>
              <a:gd name="connsiteY3" fmla="*/ 491490 h 2342504"/>
              <a:gd name="connsiteX4" fmla="*/ 1417320 w 1901595"/>
              <a:gd name="connsiteY4" fmla="*/ 0 h 234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1595" h="2342504">
                <a:moveTo>
                  <a:pt x="0" y="2251710"/>
                </a:moveTo>
                <a:cubicBezTo>
                  <a:pt x="550545" y="2335530"/>
                  <a:pt x="1101090" y="2419350"/>
                  <a:pt x="1417320" y="2217420"/>
                </a:cubicBezTo>
                <a:cubicBezTo>
                  <a:pt x="1733550" y="2015490"/>
                  <a:pt x="1933575" y="1327785"/>
                  <a:pt x="1897380" y="1040130"/>
                </a:cubicBezTo>
                <a:cubicBezTo>
                  <a:pt x="1861185" y="752475"/>
                  <a:pt x="1280160" y="664845"/>
                  <a:pt x="1200150" y="491490"/>
                </a:cubicBezTo>
                <a:cubicBezTo>
                  <a:pt x="1120140" y="318135"/>
                  <a:pt x="1268730" y="159067"/>
                  <a:pt x="1417320" y="0"/>
                </a:cubicBezTo>
              </a:path>
            </a:pathLst>
          </a:cu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DFA7EE-E258-4A58-A146-D447B3252116}"/>
              </a:ext>
            </a:extLst>
          </p:cNvPr>
          <p:cNvCxnSpPr>
            <a:cxnSpLocks/>
          </p:cNvCxnSpPr>
          <p:nvPr/>
        </p:nvCxnSpPr>
        <p:spPr>
          <a:xfrm flipV="1">
            <a:off x="10715349" y="2644104"/>
            <a:ext cx="118502" cy="255465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0F462D9-87B6-4877-BA7B-B60B131D4166}"/>
              </a:ext>
            </a:extLst>
          </p:cNvPr>
          <p:cNvSpPr/>
          <p:nvPr/>
        </p:nvSpPr>
        <p:spPr>
          <a:xfrm>
            <a:off x="8526779" y="1337602"/>
            <a:ext cx="675323" cy="703316"/>
          </a:xfrm>
          <a:prstGeom prst="rect">
            <a:avLst/>
          </a:prstGeom>
          <a:solidFill>
            <a:schemeClr val="accent1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D9555D-7AE2-4F8F-82FE-75EFB99B3F9B}"/>
              </a:ext>
            </a:extLst>
          </p:cNvPr>
          <p:cNvSpPr/>
          <p:nvPr/>
        </p:nvSpPr>
        <p:spPr>
          <a:xfrm>
            <a:off x="6213157" y="1374962"/>
            <a:ext cx="3217547" cy="64633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en-US" sz="36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Sand City Desal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E09F36-D63F-420D-A748-76D420146662}"/>
              </a:ext>
            </a:extLst>
          </p:cNvPr>
          <p:cNvSpPr/>
          <p:nvPr/>
        </p:nvSpPr>
        <p:spPr>
          <a:xfrm>
            <a:off x="11224260" y="664827"/>
            <a:ext cx="781050" cy="735969"/>
          </a:xfrm>
          <a:prstGeom prst="rect">
            <a:avLst/>
          </a:prstGeom>
          <a:solidFill>
            <a:schemeClr val="accent1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00BD0C-792F-4167-BAA1-4ADA89E9DB09}"/>
              </a:ext>
            </a:extLst>
          </p:cNvPr>
          <p:cNvSpPr/>
          <p:nvPr/>
        </p:nvSpPr>
        <p:spPr>
          <a:xfrm>
            <a:off x="9105516" y="851888"/>
            <a:ext cx="3079112" cy="46166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en-US" sz="2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Pure Water Monterey</a:t>
            </a:r>
            <a:endParaRPr lang="en-US" sz="2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EDA4BF4-0B2F-4722-8AFC-B5F4515DAC01}"/>
              </a:ext>
            </a:extLst>
          </p:cNvPr>
          <p:cNvCxnSpPr>
            <a:cxnSpLocks/>
          </p:cNvCxnSpPr>
          <p:nvPr/>
        </p:nvCxnSpPr>
        <p:spPr>
          <a:xfrm flipV="1">
            <a:off x="11062339" y="961534"/>
            <a:ext cx="1195298" cy="1523509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61F820D-035D-43F3-9B99-41C7B8FF7CBE}"/>
              </a:ext>
            </a:extLst>
          </p:cNvPr>
          <p:cNvSpPr txBox="1"/>
          <p:nvPr/>
        </p:nvSpPr>
        <p:spPr>
          <a:xfrm>
            <a:off x="502126" y="380388"/>
            <a:ext cx="2869660" cy="22467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</a:rPr>
              <a:t>Recent Water </a:t>
            </a:r>
            <a:br>
              <a:rPr lang="en-US" sz="2800" b="1">
                <a:solidFill>
                  <a:srgbClr val="FFC000"/>
                </a:solidFill>
              </a:rPr>
            </a:br>
            <a:r>
              <a:rPr lang="en-US" sz="2800" b="1">
                <a:solidFill>
                  <a:srgbClr val="FFC000"/>
                </a:solidFill>
              </a:rPr>
              <a:t>Supply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C000"/>
                </a:solidFill>
              </a:rPr>
              <a:t>Rain Collection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C000"/>
                </a:solidFill>
              </a:rPr>
              <a:t>Desalination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C000"/>
                </a:solidFill>
              </a:rPr>
              <a:t>Reuse</a:t>
            </a:r>
          </a:p>
        </p:txBody>
      </p:sp>
    </p:spTree>
    <p:extLst>
      <p:ext uri="{BB962C8B-B14F-4D97-AF65-F5344CB8AC3E}">
        <p14:creationId xmlns:p14="http://schemas.microsoft.com/office/powerpoint/2010/main" val="241425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5E1BC82-8311-D780-84E6-E56A6237E35B}"/>
              </a:ext>
            </a:extLst>
          </p:cNvPr>
          <p:cNvSpPr txBox="1"/>
          <p:nvPr/>
        </p:nvSpPr>
        <p:spPr>
          <a:xfrm>
            <a:off x="430754" y="191040"/>
            <a:ext cx="1156486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00689E"/>
                </a:solidFill>
                <a:latin typeface="Arial"/>
                <a:cs typeface="Arial"/>
              </a:rPr>
              <a:t>Monterey Peninsula Water Supply Project – Path Forward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35F11492-737D-145A-A8AE-CDE32F0BF36E}"/>
              </a:ext>
            </a:extLst>
          </p:cNvPr>
          <p:cNvSpPr txBox="1">
            <a:spLocks/>
          </p:cNvSpPr>
          <p:nvPr/>
        </p:nvSpPr>
        <p:spPr>
          <a:xfrm>
            <a:off x="95992" y="1064688"/>
            <a:ext cx="4076808" cy="502642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>
                <a:solidFill>
                  <a:srgbClr val="0098DB"/>
                </a:solidFill>
                <a:latin typeface="Avenir Next LT Pro"/>
                <a:ea typeface="ＭＳ Ｐゴシック"/>
                <a:cs typeface="Arial"/>
              </a:rPr>
              <a:t>Climate Resilience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Droughtproof ability to preserve Carmel River habitat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1400">
                <a:solidFill>
                  <a:srgbClr val="0098DB"/>
                </a:solidFill>
                <a:latin typeface="Avenir Next LT Pro"/>
                <a:ea typeface="ＭＳ Ｐゴシック"/>
                <a:cs typeface="Arial"/>
              </a:rPr>
              <a:t>Environmental Considerations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Carbon free energy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Slant wells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Existing outfall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1400">
                <a:solidFill>
                  <a:srgbClr val="0098DB"/>
                </a:solidFill>
                <a:latin typeface="Avenir Next LT Pro"/>
                <a:ea typeface="ＭＳ Ｐゴシック"/>
                <a:cs typeface="Arial"/>
              </a:rPr>
              <a:t>Affordability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Affordable housing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Customer Assistance, Crisis Assistance, LIHWAP and CWWAPP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>
                <a:solidFill>
                  <a:srgbClr val="0098DB"/>
                </a:solidFill>
                <a:latin typeface="Avenir Next LT Pro"/>
                <a:ea typeface="ＭＳ Ｐゴシック"/>
                <a:cs typeface="Arial"/>
              </a:rPr>
              <a:t>Regional Approach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Return water to Castroville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>
                <a:solidFill>
                  <a:srgbClr val="0098DB"/>
                </a:solidFill>
                <a:latin typeface="Avenir Next LT Pro"/>
                <a:ea typeface="ＭＳ Ｐゴシック"/>
                <a:cs typeface="Arial"/>
              </a:rPr>
              <a:t>Status and Timeline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California Coastal Commission approval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Expected to be in service by the end of 2027</a:t>
            </a:r>
          </a:p>
        </p:txBody>
      </p:sp>
      <p:pic>
        <p:nvPicPr>
          <p:cNvPr id="22" name="Picture 21" descr="A map of a pipeline&#10;&#10;Description automatically generated">
            <a:extLst>
              <a:ext uri="{FF2B5EF4-FFF2-40B4-BE49-F238E27FC236}">
                <a16:creationId xmlns:a16="http://schemas.microsoft.com/office/drawing/2014/main" id="{47F633C2-FA7D-7548-22FF-CC780B0CE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741" y="1010653"/>
            <a:ext cx="5493523" cy="54498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C0F03B-DC9A-8770-0A93-D53865500053}"/>
              </a:ext>
            </a:extLst>
          </p:cNvPr>
          <p:cNvSpPr txBox="1"/>
          <p:nvPr/>
        </p:nvSpPr>
        <p:spPr>
          <a:xfrm>
            <a:off x="9915437" y="2977501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venir Next LT Pro Light" panose="020B0304020202020204" pitchFamily="34" charset="0"/>
              </a:rPr>
              <a:t>FUTURE SOURCES</a:t>
            </a:r>
          </a:p>
        </p:txBody>
      </p:sp>
      <p:pic>
        <p:nvPicPr>
          <p:cNvPr id="26" name="Picture 25" descr="A wooden stool with legs&#10;&#10;Description automatically generated">
            <a:extLst>
              <a:ext uri="{FF2B5EF4-FFF2-40B4-BE49-F238E27FC236}">
                <a16:creationId xmlns:a16="http://schemas.microsoft.com/office/drawing/2014/main" id="{BA7B0559-7D5D-2AAF-4E3A-B898D4E7FB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95394" y="3751371"/>
            <a:ext cx="1920457" cy="2880686"/>
          </a:xfrm>
          <a:prstGeom prst="rect">
            <a:avLst/>
          </a:prstGeom>
        </p:spPr>
      </p:pic>
      <p:pic>
        <p:nvPicPr>
          <p:cNvPr id="28" name="Picture 27" descr="A glass of water on a black background&#10;&#10;Description automatically generated">
            <a:extLst>
              <a:ext uri="{FF2B5EF4-FFF2-40B4-BE49-F238E27FC236}">
                <a16:creationId xmlns:a16="http://schemas.microsoft.com/office/drawing/2014/main" id="{9CB4B7F6-BFA4-E281-1BBD-345A21CC23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379" y="3445218"/>
            <a:ext cx="746913" cy="11682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45E5C4-6778-4209-ED0B-4A869510C5AC}"/>
              </a:ext>
            </a:extLst>
          </p:cNvPr>
          <p:cNvSpPr txBox="1"/>
          <p:nvPr/>
        </p:nvSpPr>
        <p:spPr>
          <a:xfrm>
            <a:off x="11175966" y="6196599"/>
            <a:ext cx="81820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err="1">
                <a:latin typeface="Avenir Next LT Pro Light"/>
              </a:rPr>
              <a:t>ePWM</a:t>
            </a:r>
            <a:endParaRPr lang="en-US" sz="1600">
              <a:latin typeface="Avenir Next LT Pro Light" panose="020B03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30C6AC-1DEC-C86A-1C0E-789EA41842EF}"/>
              </a:ext>
            </a:extLst>
          </p:cNvPr>
          <p:cNvSpPr txBox="1"/>
          <p:nvPr/>
        </p:nvSpPr>
        <p:spPr>
          <a:xfrm>
            <a:off x="9963563" y="6195118"/>
            <a:ext cx="5645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latin typeface="Avenir Next LT Pro Light" panose="020B0304020202020204" pitchFamily="34" charset="0"/>
              </a:rPr>
              <a:t>ASR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FC090F-B441-2252-1428-8ACB07B663FF}"/>
              </a:ext>
            </a:extLst>
          </p:cNvPr>
          <p:cNvSpPr txBox="1"/>
          <p:nvPr/>
        </p:nvSpPr>
        <p:spPr>
          <a:xfrm>
            <a:off x="10560975" y="5920556"/>
            <a:ext cx="7040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>
                <a:latin typeface="Avenir Next LT Pro Light" panose="020B0304020202020204" pitchFamily="34" charset="0"/>
              </a:rPr>
              <a:t>Desal</a:t>
            </a:r>
          </a:p>
        </p:txBody>
      </p:sp>
      <p:pic>
        <p:nvPicPr>
          <p:cNvPr id="36" name="Picture 35" descr="A close up of black text&#10;&#10;Description automatically generated">
            <a:extLst>
              <a:ext uri="{FF2B5EF4-FFF2-40B4-BE49-F238E27FC236}">
                <a16:creationId xmlns:a16="http://schemas.microsoft.com/office/drawing/2014/main" id="{522C2AC5-E137-DD15-88E2-067D8DEA9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4" y="4933949"/>
            <a:ext cx="1459169" cy="49588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47E965-BD5D-5309-327E-04B8AC57B790}"/>
              </a:ext>
            </a:extLst>
          </p:cNvPr>
          <p:cNvSpPr txBox="1"/>
          <p:nvPr/>
        </p:nvSpPr>
        <p:spPr>
          <a:xfrm>
            <a:off x="1409699" y="6522444"/>
            <a:ext cx="9372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569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INTERNAL USE ONLY – CONFIDENTIAL AND PROPRIETARY – DRAFT</a:t>
            </a:r>
          </a:p>
        </p:txBody>
      </p:sp>
    </p:spTree>
    <p:extLst>
      <p:ext uri="{BB962C8B-B14F-4D97-AF65-F5344CB8AC3E}">
        <p14:creationId xmlns:p14="http://schemas.microsoft.com/office/powerpoint/2010/main" val="7116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B3A3CBC-44BE-6B51-8CD2-C20A0EF686D8}"/>
              </a:ext>
            </a:extLst>
          </p:cNvPr>
          <p:cNvSpPr txBox="1"/>
          <p:nvPr/>
        </p:nvSpPr>
        <p:spPr>
          <a:xfrm>
            <a:off x="402762" y="181710"/>
            <a:ext cx="1042486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00689E"/>
                </a:solidFill>
                <a:latin typeface="Arial"/>
                <a:cs typeface="Arial"/>
              </a:rPr>
              <a:t>Water Supply Project - </a:t>
            </a:r>
            <a:r>
              <a:rPr lang="en-US" sz="3200">
                <a:solidFill>
                  <a:srgbClr val="00689E"/>
                </a:solidFill>
                <a:latin typeface="Arial"/>
                <a:cs typeface="Arial"/>
              </a:rPr>
              <a:t>Path Forward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28F3968A-147A-F7D2-87D5-E44A5666BD13}"/>
              </a:ext>
            </a:extLst>
          </p:cNvPr>
          <p:cNvSpPr txBox="1">
            <a:spLocks/>
          </p:cNvSpPr>
          <p:nvPr/>
        </p:nvSpPr>
        <p:spPr>
          <a:xfrm>
            <a:off x="320571" y="1122993"/>
            <a:ext cx="4121525" cy="524389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b="1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CCC Special Conditions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NPDES Permit for Brine Discharge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Outfall Improvements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Dune Habitat Open Space Protection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 b="1">
              <a:solidFill>
                <a:srgbClr val="666666"/>
              </a:solidFill>
              <a:latin typeface="Avenir Next LT Pro"/>
              <a:ea typeface="ＭＳ Ｐゴシック" charset="-128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1600" b="1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Design &amp; Procurement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Update Desal Design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Pipeline components bid in 2025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Value Engineering, Pipelines/Plant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 b="1">
              <a:solidFill>
                <a:srgbClr val="666666"/>
              </a:solidFill>
              <a:latin typeface="Avenir Next LT Pro"/>
              <a:ea typeface="ＭＳ Ｐゴシック" charset="-128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b="1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Pursuing Cost Savings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Grants (State &amp; Federal)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Low interest loans (SRF)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666666"/>
                </a:solidFill>
                <a:latin typeface="Avenir Next LT Pro"/>
                <a:ea typeface="ＭＳ Ｐゴシック"/>
                <a:cs typeface="Arial"/>
              </a:rPr>
              <a:t>Customer Affordability Programs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400" b="1">
              <a:solidFill>
                <a:srgbClr val="666666"/>
              </a:solidFill>
              <a:latin typeface="Avenir Next LT Pro"/>
              <a:ea typeface="ＭＳ Ｐゴシック" charset="-128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sz="2400" b="1">
              <a:solidFill>
                <a:srgbClr val="666666"/>
              </a:solidFill>
              <a:latin typeface="Avenir Next LT Pro"/>
              <a:ea typeface="ＭＳ Ｐゴシック" charset="-128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400" b="1">
              <a:solidFill>
                <a:srgbClr val="666666"/>
              </a:solidFill>
              <a:latin typeface="Avenir Next LT Pro"/>
              <a:ea typeface="ＭＳ Ｐゴシック" charset="-128"/>
              <a:cs typeface="Arial" panose="020B0604020202020204" pitchFamily="34" charset="0"/>
            </a:endParaRPr>
          </a:p>
          <a:p>
            <a:endParaRPr lang="en-US">
              <a:latin typeface="Avenir Next LT Pro"/>
            </a:endParaRPr>
          </a:p>
        </p:txBody>
      </p:sp>
      <p:pic>
        <p:nvPicPr>
          <p:cNvPr id="22" name="Picture 21" descr="A green building surrounded by water&#10;&#10;Description automatically generated">
            <a:extLst>
              <a:ext uri="{FF2B5EF4-FFF2-40B4-BE49-F238E27FC236}">
                <a16:creationId xmlns:a16="http://schemas.microsoft.com/office/drawing/2014/main" id="{8F428C29-F114-57E9-3577-3D98F678B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259" y="1696914"/>
            <a:ext cx="6928342" cy="34641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0074688-3A0B-5418-A6C1-668C5956E008}"/>
              </a:ext>
            </a:extLst>
          </p:cNvPr>
          <p:cNvSpPr txBox="1"/>
          <p:nvPr/>
        </p:nvSpPr>
        <p:spPr>
          <a:xfrm>
            <a:off x="1409699" y="6522444"/>
            <a:ext cx="9372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569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INTERNAL USE ONLY – CONFIDENTIAL AND PROPRIETARY – DRAFT</a:t>
            </a:r>
          </a:p>
        </p:txBody>
      </p:sp>
    </p:spTree>
    <p:extLst>
      <p:ext uri="{BB962C8B-B14F-4D97-AF65-F5344CB8AC3E}">
        <p14:creationId xmlns:p14="http://schemas.microsoft.com/office/powerpoint/2010/main" val="3895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_PowerPoint Template_032520" id="{BEEBCC8B-A557-430E-BE9A-68462C5737A6}" vid="{7B9A32DE-9034-4B75-B289-7046A24539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0a339bc4b2d4685aa738b602b60dd12 xmlns="c8cc0970-8bd9-4e1b-aefe-b0491bd440e1">
      <Terms xmlns="http://schemas.microsoft.com/office/infopath/2007/PartnerControls"/>
    </b0a339bc4b2d4685aa738b602b60dd12>
    <fd3aaa3c5be541a5b98112cf0bce963a xmlns="c8cc0970-8bd9-4e1b-aefe-b0491bd440e1">
      <Terms xmlns="http://schemas.microsoft.com/office/infopath/2007/PartnerControls"/>
    </fd3aaa3c5be541a5b98112cf0bce963a>
    <TaxCatchAll xmlns="c8cc0970-8bd9-4e1b-aefe-b0491bd440e1" xsi:nil="true"/>
    <TargetDate xmlns="c8cc0970-8bd9-4e1b-aefe-b0491bd440e1" xsi:nil="true"/>
    <j6c61b7b897e4e2095c7b9e0ce683067 xmlns="c8cc0970-8bd9-4e1b-aefe-b0491bd440e1">
      <Terms xmlns="http://schemas.microsoft.com/office/infopath/2007/PartnerControls"/>
    </j6c61b7b897e4e2095c7b9e0ce683067>
    <_dlc_DocId xmlns="c72b2ab8-9dbd-4f08-8408-fc895895061c">K4S2RJVRR75Z-322466398-219836</_dlc_DocId>
    <_dlc_DocIdUrl xmlns="c72b2ab8-9dbd-4f08-8408-fc895895061c">
      <Url>https://amwater.sharepoint.com/sites/CAO001/_layouts/15/DocIdRedir.aspx?ID=K4S2RJVRR75Z-322466398-219836</Url>
      <Description>K4S2RJVRR75Z-322466398-219836</Description>
    </_dlc_DocIdUrl>
  </documentManagement>
</p:properties>
</file>

<file path=customXml/item2.xml><?xml version="1.0" encoding="utf-8"?>
<?mso-contentType ?>
<SharedContentType xmlns="Microsoft.SharePoint.Taxonomy.ContentTypeSync" SourceId="77213225-8843-4edc-9021-302356c10d92" ContentTypeId="0x010100575D7BA1B900BC43AE0FA602D877DE9C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AWDocument" ma:contentTypeID="0x010100575D7BA1B900BC43AE0FA602D877DE9C000D32725B6C124B4AB60AE301C935B56D" ma:contentTypeVersion="20" ma:contentTypeDescription="" ma:contentTypeScope="" ma:versionID="803bb8b3b631b819a9bd772ded17330d">
  <xsd:schema xmlns:xsd="http://www.w3.org/2001/XMLSchema" xmlns:xs="http://www.w3.org/2001/XMLSchema" xmlns:p="http://schemas.microsoft.com/office/2006/metadata/properties" xmlns:ns2="c8cc0970-8bd9-4e1b-aefe-b0491bd440e1" xmlns:ns3="c72b2ab8-9dbd-4f08-8408-fc895895061c" targetNamespace="http://schemas.microsoft.com/office/2006/metadata/properties" ma:root="true" ma:fieldsID="14b7d652bee55d9398fcf12df1b3d734" ns2:_="" ns3:_="">
    <xsd:import namespace="c8cc0970-8bd9-4e1b-aefe-b0491bd440e1"/>
    <xsd:import namespace="c72b2ab8-9dbd-4f08-8408-fc895895061c"/>
    <xsd:element name="properties">
      <xsd:complexType>
        <xsd:sequence>
          <xsd:element name="documentManagement">
            <xsd:complexType>
              <xsd:all>
                <xsd:element ref="ns2:TargetDate" minOccurs="0"/>
                <xsd:element ref="ns2:j6c61b7b897e4e2095c7b9e0ce683067" minOccurs="0"/>
                <xsd:element ref="ns2:TaxCatchAll" minOccurs="0"/>
                <xsd:element ref="ns2:TaxCatchAllLabel" minOccurs="0"/>
                <xsd:element ref="ns2:b0a339bc4b2d4685aa738b602b60dd12" minOccurs="0"/>
                <xsd:element ref="ns2:fd3aaa3c5be541a5b98112cf0bce963a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c0970-8bd9-4e1b-aefe-b0491bd440e1" elementFormDefault="qualified">
    <xsd:import namespace="http://schemas.microsoft.com/office/2006/documentManagement/types"/>
    <xsd:import namespace="http://schemas.microsoft.com/office/infopath/2007/PartnerControls"/>
    <xsd:element name="TargetDate" ma:index="5" nillable="true" ma:displayName="Target Date" ma:description="A column which is used to assign the date a chosen retention cycle should start. For example, a contract which expires on 10/10/2022 would have a target date set for 10/10/2022. Inputting this target date tells myDocuments to retain the document for the specified 7 year period after that date. Once the retention date has been reached (target date + assigned retention period) the document would be deleted on 10/10/2029." ma:format="DateOnly" ma:internalName="TargetDate">
      <xsd:simpleType>
        <xsd:restriction base="dms:DateTime"/>
      </xsd:simpleType>
    </xsd:element>
    <xsd:element name="j6c61b7b897e4e2095c7b9e0ce683067" ma:index="8" nillable="true" ma:taxonomy="true" ma:internalName="j6c61b7b897e4e2095c7b9e0ce683067" ma:taxonomyFieldName="Document_x0020_Classification" ma:displayName="Document Classification" ma:readOnly="false" ma:default="" ma:fieldId="{36c61b7b-897e-4e20-95c7-b9e0ce683067}" ma:sspId="77213225-8843-4edc-9021-302356c10d92" ma:termSetId="9dbeaa17-7a81-4ce3-bbfe-1cadb0b3a7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8a6f45f7-f8a0-46aa-a682-2aef7d7be6bf}" ma:internalName="TaxCatchAll" ma:showField="CatchAllData" ma:web="c72b2ab8-9dbd-4f08-8408-fc8958950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a6f45f7-f8a0-46aa-a682-2aef7d7be6bf}" ma:internalName="TaxCatchAllLabel" ma:readOnly="true" ma:showField="CatchAllDataLabel" ma:web="c72b2ab8-9dbd-4f08-8408-fc8958950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0a339bc4b2d4685aa738b602b60dd12" ma:index="12" nillable="true" ma:taxonomy="true" ma:internalName="b0a339bc4b2d4685aa738b602b60dd12" ma:taxonomyFieldName="AWKeyword" ma:displayName="AW Keyword" ma:readOnly="false" ma:default="" ma:fieldId="{b0a339bc-4b2d-4685-aa73-8b602b60dd12}" ma:taxonomyMulti="true" ma:sspId="77213225-8843-4edc-9021-302356c10d92" ma:termSetId="ce9653f8-4019-474c-8d20-d5c98b6fe5b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d3aaa3c5be541a5b98112cf0bce963a" ma:index="14" nillable="true" ma:taxonomy="true" ma:internalName="fd3aaa3c5be541a5b98112cf0bce963a" ma:taxonomyFieldName="AWDepartment" ma:displayName="AW Department" ma:readOnly="false" ma:default="" ma:fieldId="{fd3aaa3c-5be5-41a5-b981-12cf0bce963a}" ma:sspId="77213225-8843-4edc-9021-302356c10d92" ma:termSetId="89699f80-d967-4c06-b8a0-f94f92b7702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b2ab8-9dbd-4f08-8408-fc895895061c" elementFormDefault="qualified">
    <xsd:import namespace="http://schemas.microsoft.com/office/2006/documentManagement/types"/>
    <xsd:import namespace="http://schemas.microsoft.com/office/infopath/2007/PartnerControls"/>
    <xsd:element name="_dlc_DocId" ma:index="17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6A6DD2-B5CC-4632-83A9-B8037998F2CA}">
  <ds:schemaRefs>
    <ds:schemaRef ds:uri="27857021-3a91-4d78-b849-94810a242d67"/>
    <ds:schemaRef ds:uri="c72b2ab8-9dbd-4f08-8408-fc895895061c"/>
    <ds:schemaRef ds:uri="c8cc0970-8bd9-4e1b-aefe-b0491bd440e1"/>
    <ds:schemaRef ds:uri="f231ece9-a574-4b34-957b-da2ff6ca49d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15D0615-EC06-4F91-BAF1-D86E81B2998A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6A8CD5C3-1605-4BCF-8F9C-F4414B1E207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CDC06C4-4A0F-41C9-8E80-1B0E01A57416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7C4A5D38-0EE6-4615-B003-53A8832DA99A}">
  <ds:schemaRefs>
    <ds:schemaRef ds:uri="c72b2ab8-9dbd-4f08-8408-fc895895061c"/>
    <ds:schemaRef ds:uri="c8cc0970-8bd9-4e1b-aefe-b0491bd440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12643</TotalTime>
  <Words>515</Words>
  <Application>Microsoft Office PowerPoint</Application>
  <PresentationFormat>Widescreen</PresentationFormat>
  <Paragraphs>118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Avenir Black</vt:lpstr>
      <vt:lpstr>Avenir Heavy</vt:lpstr>
      <vt:lpstr>Avenir Next</vt:lpstr>
      <vt:lpstr>Avenir Next Demi Bold</vt:lpstr>
      <vt:lpstr>Avenir Next LT Pro</vt:lpstr>
      <vt:lpstr>Avenir Next LT Pro Light</vt:lpstr>
      <vt:lpstr>Calibri</vt:lpstr>
      <vt:lpstr>Calibri Light</vt:lpstr>
      <vt:lpstr>ITC Franklin Gothic Std Book</vt:lpstr>
      <vt:lpstr>Roboto medium</vt:lpstr>
      <vt:lpstr>Roboto thin</vt:lpstr>
      <vt:lpstr>1_Office Theme</vt:lpstr>
      <vt:lpstr>Office Theme</vt:lpstr>
      <vt:lpstr>PowerPoint Presentation</vt:lpstr>
      <vt:lpstr>California American Water - Monterey</vt:lpstr>
      <vt:lpstr>PowerPoint Presentation</vt:lpstr>
      <vt:lpstr>PowerPoint Presentation</vt:lpstr>
      <vt:lpstr>PowerPoint Presentation</vt:lpstr>
      <vt:lpstr>Sources: Past, Present &amp; Future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Panicker</dc:creator>
  <cp:lastModifiedBy>Josh Stratton</cp:lastModifiedBy>
  <cp:revision>3</cp:revision>
  <cp:lastPrinted>2022-03-11T15:49:00Z</cp:lastPrinted>
  <dcterms:created xsi:type="dcterms:W3CDTF">2020-02-18T16:43:24Z</dcterms:created>
  <dcterms:modified xsi:type="dcterms:W3CDTF">2024-05-15T18:06:53Z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0x010100575D7BA1B900BC43AE0FA602D877DE9C000D32725B6C124B4AB60AE301C935B56D</vt:lpwstr>
  </property>
  <property fmtid="{D5CDD505-2E9C-101B-9397-08002B2CF9AE}" pid="3" name="MSIP_Label_846c87f6-c46e-48eb-b7ce-d3a4a7d30611_Enabled">
    <vt:lpwstr>True</vt:lpwstr>
  </property>
  <property fmtid="{D5CDD505-2E9C-101B-9397-08002B2CF9AE}" pid="4" name="MSIP_Label_846c87f6-c46e-48eb-b7ce-d3a4a7d30611_SiteId">
    <vt:lpwstr>35378cf9-dac0-45f0-84c7-1bfb98207b59</vt:lpwstr>
  </property>
  <property fmtid="{D5CDD505-2E9C-101B-9397-08002B2CF9AE}" pid="5" name="MSIP_Label_846c87f6-c46e-48eb-b7ce-d3a4a7d30611_Owner">
    <vt:lpwstr>Bogdan.Muresan@amwater.com</vt:lpwstr>
  </property>
  <property fmtid="{D5CDD505-2E9C-101B-9397-08002B2CF9AE}" pid="6" name="MSIP_Label_846c87f6-c46e-48eb-b7ce-d3a4a7d30611_SetDate">
    <vt:lpwstr>2020-08-12T17:10:57.0446888Z</vt:lpwstr>
  </property>
  <property fmtid="{D5CDD505-2E9C-101B-9397-08002B2CF9AE}" pid="7" name="MSIP_Label_846c87f6-c46e-48eb-b7ce-d3a4a7d30611_Name">
    <vt:lpwstr>General</vt:lpwstr>
  </property>
  <property fmtid="{D5CDD505-2E9C-101B-9397-08002B2CF9AE}" pid="8" name="MSIP_Label_846c87f6-c46e-48eb-b7ce-d3a4a7d30611_Application">
    <vt:lpwstr>Microsoft Azure Information Protection</vt:lpwstr>
  </property>
  <property fmtid="{D5CDD505-2E9C-101B-9397-08002B2CF9AE}" pid="9" name="MSIP_Label_846c87f6-c46e-48eb-b7ce-d3a4a7d30611_ActionId">
    <vt:lpwstr>a807a76e-e4da-4a4e-9168-bf0bc388d8c0</vt:lpwstr>
  </property>
  <property fmtid="{D5CDD505-2E9C-101B-9397-08002B2CF9AE}" pid="10" name="MSIP_Label_846c87f6-c46e-48eb-b7ce-d3a4a7d30611_Extended_MSFT_Method">
    <vt:lpwstr>Automatic</vt:lpwstr>
  </property>
  <property fmtid="{D5CDD505-2E9C-101B-9397-08002B2CF9AE}" pid="11" name="Sensitivity">
    <vt:lpwstr>General</vt:lpwstr>
  </property>
  <property fmtid="{D5CDD505-2E9C-101B-9397-08002B2CF9AE}" pid="12" name="Order">
    <vt:lpwstr>100.000000000000</vt:lpwstr>
  </property>
  <property fmtid="{D5CDD505-2E9C-101B-9397-08002B2CF9AE}" pid="13" name="_dlc_DocIdItemGuid">
    <vt:lpwstr>5dbe4d91-092b-49f1-b63e-d6f483bbe3ef</vt:lpwstr>
  </property>
  <property fmtid="{D5CDD505-2E9C-101B-9397-08002B2CF9AE}" pid="14" name="MediaServiceImageTags">
    <vt:lpwstr/>
  </property>
  <property fmtid="{D5CDD505-2E9C-101B-9397-08002B2CF9AE}" pid="15" name="lcf76f155ced4ddcb4097134ff3c332f">
    <vt:lpwstr/>
  </property>
  <property fmtid="{D5CDD505-2E9C-101B-9397-08002B2CF9AE}" pid="16" name="Document Classification">
    <vt:lpwstr/>
  </property>
  <property fmtid="{D5CDD505-2E9C-101B-9397-08002B2CF9AE}" pid="17" name="AWDepartment">
    <vt:lpwstr/>
  </property>
  <property fmtid="{D5CDD505-2E9C-101B-9397-08002B2CF9AE}" pid="18" name="AWKeyword">
    <vt:lpwstr/>
  </property>
</Properties>
</file>